
<file path=[Content_Types].xml><?xml version="1.0" encoding="utf-8"?>
<Types xmlns="http://schemas.openxmlformats.org/package/2006/content-types">
  <Default Extension="png" ContentType="image/png"/>
  <Default Extension="pdf" ContentType="application/pd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8"/>
  </p:notesMasterIdLst>
  <p:sldIdLst>
    <p:sldId id="256" r:id="rId2"/>
    <p:sldId id="650" r:id="rId3"/>
    <p:sldId id="271" r:id="rId4"/>
    <p:sldId id="511" r:id="rId5"/>
    <p:sldId id="525" r:id="rId6"/>
    <p:sldId id="526" r:id="rId7"/>
    <p:sldId id="527" r:id="rId8"/>
    <p:sldId id="528" r:id="rId9"/>
    <p:sldId id="529" r:id="rId10"/>
    <p:sldId id="547" r:id="rId11"/>
    <p:sldId id="560" r:id="rId12"/>
    <p:sldId id="561" r:id="rId13"/>
    <p:sldId id="562" r:id="rId14"/>
    <p:sldId id="564" r:id="rId15"/>
    <p:sldId id="548" r:id="rId16"/>
    <p:sldId id="549" r:id="rId17"/>
    <p:sldId id="550" r:id="rId18"/>
    <p:sldId id="644" r:id="rId19"/>
    <p:sldId id="551" r:id="rId20"/>
    <p:sldId id="552" r:id="rId21"/>
    <p:sldId id="554" r:id="rId22"/>
    <p:sldId id="553" r:id="rId23"/>
    <p:sldId id="555" r:id="rId24"/>
    <p:sldId id="556" r:id="rId25"/>
    <p:sldId id="557" r:id="rId26"/>
    <p:sldId id="558" r:id="rId27"/>
    <p:sldId id="559" r:id="rId28"/>
    <p:sldId id="512" r:id="rId29"/>
    <p:sldId id="533" r:id="rId30"/>
    <p:sldId id="565" r:id="rId31"/>
    <p:sldId id="566" r:id="rId32"/>
    <p:sldId id="567" r:id="rId33"/>
    <p:sldId id="568" r:id="rId34"/>
    <p:sldId id="569" r:id="rId35"/>
    <p:sldId id="538" r:id="rId36"/>
    <p:sldId id="539" r:id="rId37"/>
    <p:sldId id="540" r:id="rId38"/>
    <p:sldId id="649" r:id="rId39"/>
    <p:sldId id="572" r:id="rId40"/>
    <p:sldId id="606" r:id="rId41"/>
    <p:sldId id="573" r:id="rId42"/>
    <p:sldId id="607" r:id="rId43"/>
    <p:sldId id="595" r:id="rId44"/>
    <p:sldId id="584" r:id="rId45"/>
    <p:sldId id="596" r:id="rId46"/>
    <p:sldId id="599" r:id="rId47"/>
    <p:sldId id="648" r:id="rId48"/>
    <p:sldId id="589" r:id="rId49"/>
    <p:sldId id="575" r:id="rId50"/>
    <p:sldId id="576" r:id="rId51"/>
    <p:sldId id="605" r:id="rId52"/>
    <p:sldId id="577" r:id="rId53"/>
    <p:sldId id="578" r:id="rId54"/>
    <p:sldId id="579" r:id="rId55"/>
    <p:sldId id="580" r:id="rId56"/>
    <p:sldId id="603" r:id="rId57"/>
    <p:sldId id="592" r:id="rId58"/>
    <p:sldId id="610" r:id="rId59"/>
    <p:sldId id="611" r:id="rId60"/>
    <p:sldId id="614" r:id="rId61"/>
    <p:sldId id="515" r:id="rId62"/>
    <p:sldId id="494" r:id="rId63"/>
    <p:sldId id="495" r:id="rId64"/>
    <p:sldId id="520" r:id="rId65"/>
    <p:sldId id="617" r:id="rId66"/>
    <p:sldId id="618" r:id="rId67"/>
    <p:sldId id="640" r:id="rId68"/>
    <p:sldId id="616" r:id="rId69"/>
    <p:sldId id="498" r:id="rId70"/>
    <p:sldId id="499" r:id="rId71"/>
    <p:sldId id="514" r:id="rId72"/>
    <p:sldId id="621" r:id="rId73"/>
    <p:sldId id="622" r:id="rId74"/>
    <p:sldId id="623" r:id="rId75"/>
    <p:sldId id="624" r:id="rId76"/>
    <p:sldId id="625" r:id="rId77"/>
    <p:sldId id="626" r:id="rId78"/>
    <p:sldId id="627" r:id="rId79"/>
    <p:sldId id="628" r:id="rId80"/>
    <p:sldId id="629" r:id="rId81"/>
    <p:sldId id="630" r:id="rId82"/>
    <p:sldId id="631" r:id="rId83"/>
    <p:sldId id="632" r:id="rId84"/>
    <p:sldId id="633" r:id="rId85"/>
    <p:sldId id="634" r:id="rId86"/>
    <p:sldId id="635" r:id="rId87"/>
    <p:sldId id="651" r:id="rId88"/>
    <p:sldId id="637" r:id="rId89"/>
    <p:sldId id="638" r:id="rId90"/>
    <p:sldId id="639" r:id="rId91"/>
    <p:sldId id="513" r:id="rId92"/>
    <p:sldId id="503" r:id="rId93"/>
    <p:sldId id="322" r:id="rId94"/>
    <p:sldId id="507" r:id="rId95"/>
    <p:sldId id="323" r:id="rId96"/>
    <p:sldId id="352" r:id="rId9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85F4"/>
    <a:srgbClr val="34A853"/>
    <a:srgbClr val="F7961D"/>
    <a:srgbClr val="52AE5E"/>
    <a:srgbClr val="E0B291"/>
    <a:srgbClr val="FBBC05"/>
    <a:srgbClr val="EA4335"/>
    <a:srgbClr val="7F27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82" autoAdjust="0"/>
    <p:restoredTop sz="80280" autoAdjust="0"/>
  </p:normalViewPr>
  <p:slideViewPr>
    <p:cSldViewPr>
      <p:cViewPr varScale="1">
        <p:scale>
          <a:sx n="61" d="100"/>
          <a:sy n="61" d="100"/>
        </p:scale>
        <p:origin x="1184" y="48"/>
      </p:cViewPr>
      <p:guideLst>
        <p:guide orient="horz" pos="2160"/>
        <p:guide pos="2880"/>
      </p:guideLst>
    </p:cSldViewPr>
  </p:slideViewPr>
  <p:notesTextViewPr>
    <p:cViewPr>
      <p:scale>
        <a:sx n="1" d="1"/>
        <a:sy n="1" d="1"/>
      </p:scale>
      <p:origin x="0" y="0"/>
    </p:cViewPr>
  </p:notesTextViewPr>
  <p:sorterViewPr>
    <p:cViewPr>
      <p:scale>
        <a:sx n="66" d="100"/>
        <a:sy n="66" d="100"/>
      </p:scale>
      <p:origin x="0" y="-1266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18DAFD-8F5E-4C6F-9F8B-BEDECD4B5FFD}" type="datetimeFigureOut">
              <a:rPr lang="en-US" smtClean="0"/>
              <a:t>5/11/2016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C638CEA-7FF4-477C-ABC2-CA03C35EBDEC}" type="slidenum">
              <a:rPr lang="en-US" smtClean="0"/>
              <a:t>‹#›</a:t>
            </a:fld>
            <a:endParaRPr lang="en-US"/>
          </a:p>
        </p:txBody>
      </p:sp>
    </p:spTree>
    <p:extLst>
      <p:ext uri="{BB962C8B-B14F-4D97-AF65-F5344CB8AC3E}">
        <p14:creationId xmlns:p14="http://schemas.microsoft.com/office/powerpoint/2010/main" val="34305850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FA4046B-ACAB-45A6-BE7A-78BF39E21333}" type="slidenum">
              <a:rPr lang="en-US" smtClean="0"/>
              <a:pPr/>
              <a:t>2</a:t>
            </a:fld>
            <a:endParaRPr lang="en-US"/>
          </a:p>
        </p:txBody>
      </p:sp>
    </p:spTree>
    <p:extLst>
      <p:ext uri="{BB962C8B-B14F-4D97-AF65-F5344CB8AC3E}">
        <p14:creationId xmlns:p14="http://schemas.microsoft.com/office/powerpoint/2010/main" val="35326375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5AA091-CB5A-40DB-B602-75F8CC397F5F}" type="slidenum">
              <a:rPr lang="en-US" smtClean="0"/>
              <a:t>34</a:t>
            </a:fld>
            <a:endParaRPr lang="en-US"/>
          </a:p>
        </p:txBody>
      </p:sp>
    </p:spTree>
    <p:extLst>
      <p:ext uri="{BB962C8B-B14F-4D97-AF65-F5344CB8AC3E}">
        <p14:creationId xmlns:p14="http://schemas.microsoft.com/office/powerpoint/2010/main" val="16812975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5AA091-CB5A-40DB-B602-75F8CC397F5F}" type="slidenum">
              <a:rPr lang="en-US" smtClean="0"/>
              <a:t>39</a:t>
            </a:fld>
            <a:endParaRPr lang="en-US"/>
          </a:p>
        </p:txBody>
      </p:sp>
    </p:spTree>
    <p:extLst>
      <p:ext uri="{BB962C8B-B14F-4D97-AF65-F5344CB8AC3E}">
        <p14:creationId xmlns:p14="http://schemas.microsoft.com/office/powerpoint/2010/main" val="5517649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5AA091-CB5A-40DB-B602-75F8CC397F5F}" type="slidenum">
              <a:rPr lang="en-US" smtClean="0"/>
              <a:t>40</a:t>
            </a:fld>
            <a:endParaRPr lang="en-US"/>
          </a:p>
        </p:txBody>
      </p:sp>
    </p:spTree>
    <p:extLst>
      <p:ext uri="{BB962C8B-B14F-4D97-AF65-F5344CB8AC3E}">
        <p14:creationId xmlns:p14="http://schemas.microsoft.com/office/powerpoint/2010/main" val="9143575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5AA091-CB5A-40DB-B602-75F8CC397F5F}" type="slidenum">
              <a:rPr lang="en-US" smtClean="0"/>
              <a:t>41</a:t>
            </a:fld>
            <a:endParaRPr lang="en-US"/>
          </a:p>
        </p:txBody>
      </p:sp>
    </p:spTree>
    <p:extLst>
      <p:ext uri="{BB962C8B-B14F-4D97-AF65-F5344CB8AC3E}">
        <p14:creationId xmlns:p14="http://schemas.microsoft.com/office/powerpoint/2010/main" val="3467720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5AA091-CB5A-40DB-B602-75F8CC397F5F}" type="slidenum">
              <a:rPr lang="en-US" smtClean="0"/>
              <a:t>42</a:t>
            </a:fld>
            <a:endParaRPr lang="en-US"/>
          </a:p>
        </p:txBody>
      </p:sp>
    </p:spTree>
    <p:extLst>
      <p:ext uri="{BB962C8B-B14F-4D97-AF65-F5344CB8AC3E}">
        <p14:creationId xmlns:p14="http://schemas.microsoft.com/office/powerpoint/2010/main" val="3064260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Picture from:  http://upwell.com.br/blog/google-analytics/google-analytics-lanca-nova-funcionalidade-para-ecommerce/</a:t>
            </a:r>
            <a:endParaRPr lang="en-US" dirty="0"/>
          </a:p>
        </p:txBody>
      </p:sp>
      <p:sp>
        <p:nvSpPr>
          <p:cNvPr id="4" name="Slide Number Placeholder 3"/>
          <p:cNvSpPr>
            <a:spLocks noGrp="1"/>
          </p:cNvSpPr>
          <p:nvPr>
            <p:ph type="sldNum" sz="quarter" idx="10"/>
          </p:nvPr>
        </p:nvSpPr>
        <p:spPr/>
        <p:txBody>
          <a:bodyPr/>
          <a:lstStyle/>
          <a:p>
            <a:fld id="{FFA4046B-ACAB-45A6-BE7A-78BF39E21333}" type="slidenum">
              <a:rPr lang="en-US" smtClean="0"/>
              <a:pPr/>
              <a:t>43</a:t>
            </a:fld>
            <a:endParaRPr lang="en-US"/>
          </a:p>
        </p:txBody>
      </p:sp>
    </p:spTree>
    <p:extLst>
      <p:ext uri="{BB962C8B-B14F-4D97-AF65-F5344CB8AC3E}">
        <p14:creationId xmlns:p14="http://schemas.microsoft.com/office/powerpoint/2010/main" val="41934377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FA4046B-ACAB-45A6-BE7A-78BF39E21333}" type="slidenum">
              <a:rPr lang="en-US" smtClean="0"/>
              <a:pPr/>
              <a:t>44</a:t>
            </a:fld>
            <a:endParaRPr lang="en-US"/>
          </a:p>
        </p:txBody>
      </p:sp>
    </p:spTree>
    <p:extLst>
      <p:ext uri="{BB962C8B-B14F-4D97-AF65-F5344CB8AC3E}">
        <p14:creationId xmlns:p14="http://schemas.microsoft.com/office/powerpoint/2010/main" val="3343514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FA4046B-ACAB-45A6-BE7A-78BF39E21333}" type="slidenum">
              <a:rPr lang="en-US" smtClean="0"/>
              <a:pPr/>
              <a:t>45</a:t>
            </a:fld>
            <a:endParaRPr lang="en-US"/>
          </a:p>
        </p:txBody>
      </p:sp>
    </p:spTree>
    <p:extLst>
      <p:ext uri="{BB962C8B-B14F-4D97-AF65-F5344CB8AC3E}">
        <p14:creationId xmlns:p14="http://schemas.microsoft.com/office/powerpoint/2010/main" val="33075581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FA4046B-ACAB-45A6-BE7A-78BF39E21333}" type="slidenum">
              <a:rPr lang="en-US" smtClean="0"/>
              <a:pPr/>
              <a:t>46</a:t>
            </a:fld>
            <a:endParaRPr lang="en-US"/>
          </a:p>
        </p:txBody>
      </p:sp>
    </p:spTree>
    <p:extLst>
      <p:ext uri="{BB962C8B-B14F-4D97-AF65-F5344CB8AC3E}">
        <p14:creationId xmlns:p14="http://schemas.microsoft.com/office/powerpoint/2010/main" val="21991711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FA4046B-ACAB-45A6-BE7A-78BF39E21333}" type="slidenum">
              <a:rPr lang="en-US" smtClean="0"/>
              <a:pPr/>
              <a:t>47</a:t>
            </a:fld>
            <a:endParaRPr lang="en-US"/>
          </a:p>
        </p:txBody>
      </p:sp>
    </p:spTree>
    <p:extLst>
      <p:ext uri="{BB962C8B-B14F-4D97-AF65-F5344CB8AC3E}">
        <p14:creationId xmlns:p14="http://schemas.microsoft.com/office/powerpoint/2010/main" val="214792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FA4046B-ACAB-45A6-BE7A-78BF39E21333}" type="slidenum">
              <a:rPr lang="en-US" smtClean="0"/>
              <a:pPr/>
              <a:t>3</a:t>
            </a:fld>
            <a:endParaRPr lang="en-US"/>
          </a:p>
        </p:txBody>
      </p:sp>
    </p:spTree>
    <p:extLst>
      <p:ext uri="{BB962C8B-B14F-4D97-AF65-F5344CB8AC3E}">
        <p14:creationId xmlns:p14="http://schemas.microsoft.com/office/powerpoint/2010/main" val="1349503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FA4046B-ACAB-45A6-BE7A-78BF39E21333}" type="slidenum">
              <a:rPr lang="en-US" smtClean="0"/>
              <a:pPr/>
              <a:t>48</a:t>
            </a:fld>
            <a:endParaRPr lang="en-US"/>
          </a:p>
        </p:txBody>
      </p:sp>
    </p:spTree>
    <p:extLst>
      <p:ext uri="{BB962C8B-B14F-4D97-AF65-F5344CB8AC3E}">
        <p14:creationId xmlns:p14="http://schemas.microsoft.com/office/powerpoint/2010/main" val="3425474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FA4046B-ACAB-45A6-BE7A-78BF39E21333}" type="slidenum">
              <a:rPr lang="en-US" smtClean="0"/>
              <a:pPr/>
              <a:t>49</a:t>
            </a:fld>
            <a:endParaRPr lang="en-US"/>
          </a:p>
        </p:txBody>
      </p:sp>
    </p:spTree>
    <p:extLst>
      <p:ext uri="{BB962C8B-B14F-4D97-AF65-F5344CB8AC3E}">
        <p14:creationId xmlns:p14="http://schemas.microsoft.com/office/powerpoint/2010/main" val="3606716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FA4046B-ACAB-45A6-BE7A-78BF39E21333}" type="slidenum">
              <a:rPr lang="en-US" smtClean="0"/>
              <a:pPr/>
              <a:t>50</a:t>
            </a:fld>
            <a:endParaRPr lang="en-US"/>
          </a:p>
        </p:txBody>
      </p:sp>
    </p:spTree>
    <p:extLst>
      <p:ext uri="{BB962C8B-B14F-4D97-AF65-F5344CB8AC3E}">
        <p14:creationId xmlns:p14="http://schemas.microsoft.com/office/powerpoint/2010/main" val="12840093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FA4046B-ACAB-45A6-BE7A-78BF39E21333}" type="slidenum">
              <a:rPr lang="en-US" smtClean="0"/>
              <a:pPr/>
              <a:t>52</a:t>
            </a:fld>
            <a:endParaRPr lang="en-US"/>
          </a:p>
        </p:txBody>
      </p:sp>
    </p:spTree>
    <p:extLst>
      <p:ext uri="{BB962C8B-B14F-4D97-AF65-F5344CB8AC3E}">
        <p14:creationId xmlns:p14="http://schemas.microsoft.com/office/powerpoint/2010/main" val="21879248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FA4046B-ACAB-45A6-BE7A-78BF39E21333}" type="slidenum">
              <a:rPr lang="en-US" smtClean="0"/>
              <a:pPr/>
              <a:t>53</a:t>
            </a:fld>
            <a:endParaRPr lang="en-US"/>
          </a:p>
        </p:txBody>
      </p:sp>
    </p:spTree>
    <p:extLst>
      <p:ext uri="{BB962C8B-B14F-4D97-AF65-F5344CB8AC3E}">
        <p14:creationId xmlns:p14="http://schemas.microsoft.com/office/powerpoint/2010/main" val="18474927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FA4046B-ACAB-45A6-BE7A-78BF39E21333}" type="slidenum">
              <a:rPr lang="en-US" smtClean="0"/>
              <a:pPr/>
              <a:t>54</a:t>
            </a:fld>
            <a:endParaRPr lang="en-US"/>
          </a:p>
        </p:txBody>
      </p:sp>
    </p:spTree>
    <p:extLst>
      <p:ext uri="{BB962C8B-B14F-4D97-AF65-F5344CB8AC3E}">
        <p14:creationId xmlns:p14="http://schemas.microsoft.com/office/powerpoint/2010/main" val="10768340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FA4046B-ACAB-45A6-BE7A-78BF39E21333}" type="slidenum">
              <a:rPr lang="en-US" smtClean="0"/>
              <a:pPr/>
              <a:t>55</a:t>
            </a:fld>
            <a:endParaRPr lang="en-US"/>
          </a:p>
        </p:txBody>
      </p:sp>
    </p:spTree>
    <p:extLst>
      <p:ext uri="{BB962C8B-B14F-4D97-AF65-F5344CB8AC3E}">
        <p14:creationId xmlns:p14="http://schemas.microsoft.com/office/powerpoint/2010/main" val="35398629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FA4046B-ACAB-45A6-BE7A-78BF39E21333}" type="slidenum">
              <a:rPr lang="en-US" smtClean="0"/>
              <a:pPr/>
              <a:t>56</a:t>
            </a:fld>
            <a:endParaRPr lang="en-US"/>
          </a:p>
        </p:txBody>
      </p:sp>
    </p:spTree>
    <p:extLst>
      <p:ext uri="{BB962C8B-B14F-4D97-AF65-F5344CB8AC3E}">
        <p14:creationId xmlns:p14="http://schemas.microsoft.com/office/powerpoint/2010/main" val="11309055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FA4046B-ACAB-45A6-BE7A-78BF39E21333}" type="slidenum">
              <a:rPr lang="en-US" smtClean="0"/>
              <a:pPr/>
              <a:t>57</a:t>
            </a:fld>
            <a:endParaRPr lang="en-US"/>
          </a:p>
        </p:txBody>
      </p:sp>
    </p:spTree>
    <p:extLst>
      <p:ext uri="{BB962C8B-B14F-4D97-AF65-F5344CB8AC3E}">
        <p14:creationId xmlns:p14="http://schemas.microsoft.com/office/powerpoint/2010/main" val="8177271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One</a:t>
            </a:r>
            <a:r>
              <a:rPr lang="en-US" baseline="0" dirty="0" smtClean="0"/>
              <a:t> of the most important aspects of determining the values that are passed to the data layer, are the companies business objective themselves. This business…. (explain what they do).</a:t>
            </a:r>
          </a:p>
          <a:p>
            <a:endParaRPr lang="en-US" dirty="0"/>
          </a:p>
        </p:txBody>
      </p:sp>
      <p:sp>
        <p:nvSpPr>
          <p:cNvPr id="4" name="Slide Number Placeholder 3"/>
          <p:cNvSpPr>
            <a:spLocks noGrp="1"/>
          </p:cNvSpPr>
          <p:nvPr>
            <p:ph type="sldNum" sz="quarter" idx="10"/>
          </p:nvPr>
        </p:nvSpPr>
        <p:spPr/>
        <p:txBody>
          <a:bodyPr/>
          <a:lstStyle/>
          <a:p>
            <a:fld id="{FFA4046B-ACAB-45A6-BE7A-78BF39E21333}" type="slidenum">
              <a:rPr lang="en-US" smtClean="0"/>
              <a:pPr/>
              <a:t>58</a:t>
            </a:fld>
            <a:endParaRPr lang="en-US"/>
          </a:p>
        </p:txBody>
      </p:sp>
    </p:spTree>
    <p:extLst>
      <p:ext uri="{BB962C8B-B14F-4D97-AF65-F5344CB8AC3E}">
        <p14:creationId xmlns:p14="http://schemas.microsoft.com/office/powerpoint/2010/main" val="3479495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Emphasis my own.  </a:t>
            </a:r>
          </a:p>
          <a:p>
            <a:endParaRPr lang="en-US" dirty="0" smtClean="0"/>
          </a:p>
          <a:p>
            <a:r>
              <a:rPr lang="en-US" dirty="0" smtClean="0"/>
              <a:t>Formerly</a:t>
            </a:r>
            <a:r>
              <a:rPr lang="en-US" baseline="0" dirty="0" smtClean="0"/>
              <a:t> WAA because now we live in a </a:t>
            </a:r>
            <a:r>
              <a:rPr lang="en-US" baseline="0" dirty="0" err="1" smtClean="0"/>
              <a:t>multidevice</a:t>
            </a:r>
            <a:r>
              <a:rPr lang="en-US" baseline="0" dirty="0" smtClean="0"/>
              <a:t> world and have apps.</a:t>
            </a:r>
          </a:p>
          <a:p>
            <a:r>
              <a:rPr lang="en-US" dirty="0" smtClean="0"/>
              <a:t>Digital</a:t>
            </a:r>
            <a:r>
              <a:rPr lang="en-US" baseline="0" dirty="0" smtClean="0"/>
              <a:t> Analytics c</a:t>
            </a:r>
            <a:r>
              <a:rPr lang="en-US" dirty="0" smtClean="0"/>
              <a:t>ritical for measuring</a:t>
            </a:r>
            <a:r>
              <a:rPr lang="en-US" baseline="0" dirty="0" smtClean="0"/>
              <a:t> user behavior along all of the steps that a user takes towards conversion.</a:t>
            </a:r>
          </a:p>
          <a:p>
            <a:endParaRPr lang="en-US" baseline="0" dirty="0" smtClean="0"/>
          </a:p>
          <a:p>
            <a:r>
              <a:rPr lang="en-US" baseline="0" dirty="0" smtClean="0"/>
              <a:t>A fuller picture of how users interact with your website.  Much more so that just a conversion snippet.</a:t>
            </a:r>
          </a:p>
          <a:p>
            <a:endParaRPr lang="en-US" baseline="0" dirty="0" smtClean="0"/>
          </a:p>
          <a:p>
            <a:r>
              <a:rPr lang="en-US" baseline="0" dirty="0" smtClean="0"/>
              <a:t>To put it simply, you cannot determine if you are successfully meeting your goals if you can’t measure them.</a:t>
            </a:r>
          </a:p>
          <a:p>
            <a:endParaRPr lang="en-US" baseline="0"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48520B5F-8EED-4BCC-8394-01701E5B0C56}" type="slidenum">
              <a:rPr lang="en-US" smtClean="0"/>
              <a:t>5</a:t>
            </a:fld>
            <a:endParaRPr lang="en-US"/>
          </a:p>
        </p:txBody>
      </p:sp>
    </p:spTree>
    <p:extLst>
      <p:ext uri="{BB962C8B-B14F-4D97-AF65-F5344CB8AC3E}">
        <p14:creationId xmlns:p14="http://schemas.microsoft.com/office/powerpoint/2010/main" val="41471799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FA4046B-ACAB-45A6-BE7A-78BF39E21333}" type="slidenum">
              <a:rPr lang="en-US" smtClean="0"/>
              <a:pPr/>
              <a:t>59</a:t>
            </a:fld>
            <a:endParaRPr lang="en-US"/>
          </a:p>
        </p:txBody>
      </p:sp>
    </p:spTree>
    <p:extLst>
      <p:ext uri="{BB962C8B-B14F-4D97-AF65-F5344CB8AC3E}">
        <p14:creationId xmlns:p14="http://schemas.microsoft.com/office/powerpoint/2010/main" val="16693695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Clear</a:t>
            </a:r>
            <a:r>
              <a:rPr lang="en-US" baseline="0" dirty="0" smtClean="0"/>
              <a:t> next step is to focus on acquiring traffic targeted the courses that have a higher propensity to lead to conversion.</a:t>
            </a:r>
          </a:p>
          <a:p>
            <a:endParaRPr lang="en-US" baseline="0" dirty="0" smtClean="0"/>
          </a:p>
          <a:p>
            <a:r>
              <a:rPr lang="en-US" baseline="0" dirty="0" smtClean="0"/>
              <a:t>Creating different funnel visualizations between Course Page &gt; Registration Form, or course page to registration completion.</a:t>
            </a:r>
          </a:p>
          <a:p>
            <a:endParaRPr lang="en-US" baseline="0" dirty="0" smtClean="0"/>
          </a:p>
          <a:p>
            <a:r>
              <a:rPr lang="en-US" baseline="0" dirty="0" smtClean="0"/>
              <a:t>Web Dev and project management had a lot of people make it to the REG form but not complete the form.</a:t>
            </a:r>
            <a:endParaRPr lang="en-US" dirty="0"/>
          </a:p>
        </p:txBody>
      </p:sp>
      <p:sp>
        <p:nvSpPr>
          <p:cNvPr id="4" name="Slide Number Placeholder 3"/>
          <p:cNvSpPr>
            <a:spLocks noGrp="1"/>
          </p:cNvSpPr>
          <p:nvPr>
            <p:ph type="sldNum" sz="quarter" idx="10"/>
          </p:nvPr>
        </p:nvSpPr>
        <p:spPr/>
        <p:txBody>
          <a:bodyPr/>
          <a:lstStyle/>
          <a:p>
            <a:fld id="{FFA4046B-ACAB-45A6-BE7A-78BF39E21333}" type="slidenum">
              <a:rPr lang="en-US" smtClean="0"/>
              <a:pPr/>
              <a:t>60</a:t>
            </a:fld>
            <a:endParaRPr lang="en-US"/>
          </a:p>
        </p:txBody>
      </p:sp>
    </p:spTree>
    <p:extLst>
      <p:ext uri="{BB962C8B-B14F-4D97-AF65-F5344CB8AC3E}">
        <p14:creationId xmlns:p14="http://schemas.microsoft.com/office/powerpoint/2010/main" val="13431183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FA4046B-ACAB-45A6-BE7A-78BF39E21333}" type="slidenum">
              <a:rPr lang="en-US" smtClean="0"/>
              <a:pPr/>
              <a:t>82</a:t>
            </a:fld>
            <a:endParaRPr lang="en-US"/>
          </a:p>
        </p:txBody>
      </p:sp>
    </p:spTree>
    <p:extLst>
      <p:ext uri="{BB962C8B-B14F-4D97-AF65-F5344CB8AC3E}">
        <p14:creationId xmlns:p14="http://schemas.microsoft.com/office/powerpoint/2010/main" val="3852339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We’re going to see in</a:t>
            </a:r>
            <a:r>
              <a:rPr lang="en-US" baseline="0" dirty="0" smtClean="0"/>
              <a:t> this presentation that Google Analytics doesn’t do a great job out of the box meeting a companies analytics need.</a:t>
            </a:r>
          </a:p>
          <a:p>
            <a:endParaRPr lang="en-US" baseline="0" dirty="0" smtClean="0"/>
          </a:p>
          <a:p>
            <a:r>
              <a:rPr lang="en-US" baseline="0" dirty="0" smtClean="0"/>
              <a:t>It is “not really” free software.  Yes, the software license is free.  It is a complex, powerful tool that needs to be implemented properly so that the data aligns with your business.  </a:t>
            </a:r>
          </a:p>
          <a:p>
            <a:endParaRPr lang="en-US" baseline="0" dirty="0" smtClean="0"/>
          </a:p>
          <a:p>
            <a:r>
              <a:rPr lang="en-US" baseline="0" dirty="0" smtClean="0"/>
              <a:t>I’m not going to talk much in this presentation about what a strategic approach to analytics looks like.  But I can’t proceed without stressing the importance of a strategic approach.</a:t>
            </a:r>
          </a:p>
          <a:p>
            <a:endParaRPr lang="en-US" baseline="0" dirty="0" smtClean="0"/>
          </a:p>
          <a:p>
            <a:r>
              <a:rPr lang="en-US" baseline="0" dirty="0" smtClean="0"/>
              <a:t>Take a look at Caleb Whitmore’s article.  Think about the questions you see on the screen.</a:t>
            </a:r>
          </a:p>
          <a:p>
            <a:endParaRPr lang="en-US" baseline="0" dirty="0" smtClean="0"/>
          </a:p>
          <a:p>
            <a:r>
              <a:rPr lang="en-US" baseline="0" dirty="0" smtClean="0"/>
              <a:t>You should have internal resources dedicated to implementation and analysis </a:t>
            </a:r>
            <a:r>
              <a:rPr lang="en-US" i="1" baseline="0" dirty="0" smtClean="0"/>
              <a:t>or</a:t>
            </a:r>
            <a:r>
              <a:rPr lang="en-US" i="0" baseline="0" dirty="0" smtClean="0"/>
              <a:t> set aside some budget for outsourcing.</a:t>
            </a:r>
          </a:p>
          <a:p>
            <a:endParaRPr lang="en-US" i="0" baseline="0" dirty="0" smtClean="0"/>
          </a:p>
          <a:p>
            <a:r>
              <a:rPr lang="en-US" i="0" baseline="0" dirty="0" smtClean="0"/>
              <a:t>A proper web analytics process looks something like this….</a:t>
            </a:r>
            <a:endParaRPr lang="en-US" dirty="0"/>
          </a:p>
        </p:txBody>
      </p:sp>
      <p:sp>
        <p:nvSpPr>
          <p:cNvPr id="4" name="Slide Number Placeholder 3"/>
          <p:cNvSpPr>
            <a:spLocks noGrp="1"/>
          </p:cNvSpPr>
          <p:nvPr>
            <p:ph type="sldNum" sz="quarter" idx="10"/>
          </p:nvPr>
        </p:nvSpPr>
        <p:spPr/>
        <p:txBody>
          <a:bodyPr/>
          <a:lstStyle/>
          <a:p>
            <a:fld id="{48520B5F-8EED-4BCC-8394-01701E5B0C56}" type="slidenum">
              <a:rPr lang="en-US" smtClean="0"/>
              <a:t>6</a:t>
            </a:fld>
            <a:endParaRPr lang="en-US"/>
          </a:p>
        </p:txBody>
      </p:sp>
    </p:spTree>
    <p:extLst>
      <p:ext uri="{BB962C8B-B14F-4D97-AF65-F5344CB8AC3E}">
        <p14:creationId xmlns:p14="http://schemas.microsoft.com/office/powerpoint/2010/main" val="25420494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RELATIONSHIP</a:t>
            </a:r>
            <a:r>
              <a:rPr lang="en-US" baseline="0" dirty="0" smtClean="0"/>
              <a:t> BETWEEN ANALYTICS  &amp; CRO</a:t>
            </a:r>
          </a:p>
          <a:p>
            <a:endParaRPr lang="en-US" baseline="0" dirty="0" smtClean="0"/>
          </a:p>
          <a:p>
            <a:r>
              <a:rPr lang="en-US" dirty="0" smtClean="0"/>
              <a:t>CRO</a:t>
            </a:r>
            <a:r>
              <a:rPr lang="en-US" baseline="0" dirty="0" smtClean="0"/>
              <a:t> is trying to get more people to accomplish the goal of the site / business goals.</a:t>
            </a:r>
          </a:p>
          <a:p>
            <a:endParaRPr lang="en-US" baseline="0" dirty="0" smtClean="0"/>
          </a:p>
          <a:p>
            <a:r>
              <a:rPr lang="en-US" baseline="0" dirty="0" smtClean="0"/>
              <a:t>Analytics can identify areas of the site to test. Optimization of traffic sources, i.e. bring more relevant, higher converting visitors to your site.</a:t>
            </a:r>
          </a:p>
          <a:p>
            <a:endParaRPr lang="en-US" baseline="0" dirty="0" smtClean="0"/>
          </a:p>
          <a:p>
            <a:r>
              <a:rPr lang="en-US" baseline="0" dirty="0" smtClean="0"/>
              <a:t>Measure the impact of design changes on user behavior.  Recently had a client approach me because they redid their website without putting robust analytics in first, just the vanilla copy and paste of the GA code, and without testing the changes as they went live.  Conversion rate dropped and they are now stumped.</a:t>
            </a:r>
          </a:p>
          <a:p>
            <a:pPr rtl="0"/>
            <a:endParaRPr lang="en-US" baseline="0" dirty="0" smtClean="0"/>
          </a:p>
          <a:p>
            <a:r>
              <a:rPr lang="en-US" baseline="0" dirty="0" smtClean="0"/>
              <a:t>Before engaging in any sort of CRO, you’re going to want to have solid baseline analytics data.</a:t>
            </a:r>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48520B5F-8EED-4BCC-8394-01701E5B0C56}" type="slidenum">
              <a:rPr lang="en-US" smtClean="0"/>
              <a:t>7</a:t>
            </a:fld>
            <a:endParaRPr lang="en-US"/>
          </a:p>
        </p:txBody>
      </p:sp>
    </p:spTree>
    <p:extLst>
      <p:ext uri="{BB962C8B-B14F-4D97-AF65-F5344CB8AC3E}">
        <p14:creationId xmlns:p14="http://schemas.microsoft.com/office/powerpoint/2010/main" val="5340374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5AA091-CB5A-40DB-B602-75F8CC397F5F}" type="slidenum">
              <a:rPr lang="en-US" smtClean="0"/>
              <a:t>8</a:t>
            </a:fld>
            <a:endParaRPr lang="en-US"/>
          </a:p>
        </p:txBody>
      </p:sp>
    </p:spTree>
    <p:extLst>
      <p:ext uri="{BB962C8B-B14F-4D97-AF65-F5344CB8AC3E}">
        <p14:creationId xmlns:p14="http://schemas.microsoft.com/office/powerpoint/2010/main" val="1847251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This</a:t>
            </a:r>
            <a:r>
              <a:rPr lang="en-US" baseline="0" dirty="0" smtClean="0"/>
              <a:t> framework is not my own, rather it is a reframing of </a:t>
            </a:r>
            <a:r>
              <a:rPr lang="en-US" baseline="0" dirty="0" err="1" smtClean="0"/>
              <a:t>Avinash</a:t>
            </a:r>
            <a:r>
              <a:rPr lang="en-US" baseline="0" dirty="0" smtClean="0"/>
              <a:t> </a:t>
            </a:r>
            <a:r>
              <a:rPr lang="en-US" baseline="0" dirty="0" err="1" smtClean="0"/>
              <a:t>Kaushik’s</a:t>
            </a:r>
            <a:r>
              <a:rPr lang="en-US" baseline="0" dirty="0" smtClean="0"/>
              <a:t> Acquisition Behavior and Outcomes, which is more accurate, but I substitute the word conversion as it is the </a:t>
            </a:r>
            <a:r>
              <a:rPr lang="en-US" i="1" baseline="0" dirty="0" smtClean="0"/>
              <a:t>desired </a:t>
            </a:r>
            <a:r>
              <a:rPr lang="en-US" baseline="0" dirty="0" smtClean="0"/>
              <a:t>outcome, and a bit easier to remember the ABCs.</a:t>
            </a:r>
          </a:p>
          <a:p>
            <a:endParaRPr lang="en-US" baseline="0" dirty="0" smtClean="0"/>
          </a:p>
          <a:p>
            <a:r>
              <a:rPr lang="en-US" baseline="0" dirty="0" smtClean="0"/>
              <a:t>Benefit of Custom Reports is that you’ll be able to see a fuller view of your data in one place.  </a:t>
            </a:r>
          </a:p>
          <a:p>
            <a:endParaRPr lang="en-US" baseline="0" dirty="0" smtClean="0"/>
          </a:p>
          <a:p>
            <a:r>
              <a:rPr lang="en-US" baseline="0" dirty="0" smtClean="0"/>
              <a:t>Two types – explorer or flat table.  I almost always use the explorer because I can drill down into my data.</a:t>
            </a:r>
          </a:p>
          <a:p>
            <a:endParaRPr lang="en-US" baseline="0" dirty="0" smtClean="0"/>
          </a:p>
          <a:p>
            <a:r>
              <a:rPr lang="en-US" baseline="0" dirty="0" smtClean="0"/>
              <a:t>In this presentation, please pay particular attention to these custom reports and use them as a blue print for building your own.</a:t>
            </a:r>
            <a:endParaRPr lang="en-US" dirty="0"/>
          </a:p>
        </p:txBody>
      </p:sp>
      <p:sp>
        <p:nvSpPr>
          <p:cNvPr id="4" name="Slide Number Placeholder 3"/>
          <p:cNvSpPr>
            <a:spLocks noGrp="1"/>
          </p:cNvSpPr>
          <p:nvPr>
            <p:ph type="sldNum" sz="quarter" idx="10"/>
          </p:nvPr>
        </p:nvSpPr>
        <p:spPr/>
        <p:txBody>
          <a:bodyPr/>
          <a:lstStyle/>
          <a:p>
            <a:fld id="{FFA4046B-ACAB-45A6-BE7A-78BF39E21333}" type="slidenum">
              <a:rPr lang="en-US" smtClean="0"/>
              <a:pPr/>
              <a:t>11</a:t>
            </a:fld>
            <a:endParaRPr lang="en-US"/>
          </a:p>
        </p:txBody>
      </p:sp>
    </p:spTree>
    <p:extLst>
      <p:ext uri="{BB962C8B-B14F-4D97-AF65-F5344CB8AC3E}">
        <p14:creationId xmlns:p14="http://schemas.microsoft.com/office/powerpoint/2010/main" val="2377286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This</a:t>
            </a:r>
            <a:r>
              <a:rPr lang="en-US" baseline="0" dirty="0" smtClean="0"/>
              <a:t> framework is not my own, rather it is a reframing of </a:t>
            </a:r>
            <a:r>
              <a:rPr lang="en-US" baseline="0" dirty="0" err="1" smtClean="0"/>
              <a:t>Avinash</a:t>
            </a:r>
            <a:r>
              <a:rPr lang="en-US" baseline="0" dirty="0" smtClean="0"/>
              <a:t> </a:t>
            </a:r>
            <a:r>
              <a:rPr lang="en-US" baseline="0" dirty="0" err="1" smtClean="0"/>
              <a:t>Kaushik’s</a:t>
            </a:r>
            <a:r>
              <a:rPr lang="en-US" baseline="0" dirty="0" smtClean="0"/>
              <a:t> Acquisition Behavior and Outcomes, which is more accurate, but I substitute the word conversion as it is the </a:t>
            </a:r>
            <a:r>
              <a:rPr lang="en-US" i="1" baseline="0" dirty="0" smtClean="0"/>
              <a:t>desired </a:t>
            </a:r>
            <a:r>
              <a:rPr lang="en-US" baseline="0" dirty="0" smtClean="0"/>
              <a:t>outcome, and a bit easier to remember the ABCs.</a:t>
            </a:r>
          </a:p>
          <a:p>
            <a:endParaRPr lang="en-US" baseline="0" dirty="0" smtClean="0"/>
          </a:p>
          <a:p>
            <a:r>
              <a:rPr lang="en-US" baseline="0" dirty="0" smtClean="0"/>
              <a:t>Benefit of Custom Reports is that you’ll be able to see a fuller view of your data in one place.  </a:t>
            </a:r>
          </a:p>
          <a:p>
            <a:endParaRPr lang="en-US" baseline="0" dirty="0" smtClean="0"/>
          </a:p>
          <a:p>
            <a:r>
              <a:rPr lang="en-US" baseline="0" dirty="0" smtClean="0"/>
              <a:t>Two types – explorer or flat table.  I almost always use the explorer because I can drill down into my data.</a:t>
            </a:r>
          </a:p>
          <a:p>
            <a:endParaRPr lang="en-US" baseline="0" dirty="0" smtClean="0"/>
          </a:p>
          <a:p>
            <a:r>
              <a:rPr lang="en-US" baseline="0" dirty="0" smtClean="0"/>
              <a:t>In this presentation, please pay particular attention to these custom reports and use them as a blue print for building your own.</a:t>
            </a:r>
            <a:endParaRPr lang="en-US" dirty="0"/>
          </a:p>
        </p:txBody>
      </p:sp>
      <p:sp>
        <p:nvSpPr>
          <p:cNvPr id="4" name="Slide Number Placeholder 3"/>
          <p:cNvSpPr>
            <a:spLocks noGrp="1"/>
          </p:cNvSpPr>
          <p:nvPr>
            <p:ph type="sldNum" sz="quarter" idx="10"/>
          </p:nvPr>
        </p:nvSpPr>
        <p:spPr/>
        <p:txBody>
          <a:bodyPr/>
          <a:lstStyle/>
          <a:p>
            <a:fld id="{FFA4046B-ACAB-45A6-BE7A-78BF39E21333}" type="slidenum">
              <a:rPr lang="en-US" smtClean="0"/>
              <a:pPr/>
              <a:t>12</a:t>
            </a:fld>
            <a:endParaRPr lang="en-US"/>
          </a:p>
        </p:txBody>
      </p:sp>
    </p:spTree>
    <p:extLst>
      <p:ext uri="{BB962C8B-B14F-4D97-AF65-F5344CB8AC3E}">
        <p14:creationId xmlns:p14="http://schemas.microsoft.com/office/powerpoint/2010/main" val="24378838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don’t have a signed in user experience, take the </a:t>
            </a:r>
            <a:r>
              <a:rPr lang="en-US" dirty="0" err="1" smtClean="0"/>
              <a:t>clientId</a:t>
            </a:r>
            <a:r>
              <a:rPr lang="en-US" dirty="0" smtClean="0"/>
              <a:t> and pass as</a:t>
            </a:r>
            <a:r>
              <a:rPr lang="en-US" baseline="0" dirty="0" smtClean="0"/>
              <a:t> a value into the </a:t>
            </a:r>
            <a:r>
              <a:rPr lang="en-US" baseline="0" dirty="0" err="1" smtClean="0"/>
              <a:t>UserId</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DE5AA091-CB5A-40DB-B602-75F8CC397F5F}" type="slidenum">
              <a:rPr lang="en-US" smtClean="0"/>
              <a:t>31</a:t>
            </a:fld>
            <a:endParaRPr lang="en-US"/>
          </a:p>
        </p:txBody>
      </p:sp>
    </p:spTree>
    <p:extLst>
      <p:ext uri="{BB962C8B-B14F-4D97-AF65-F5344CB8AC3E}">
        <p14:creationId xmlns:p14="http://schemas.microsoft.com/office/powerpoint/2010/main" val="1303967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C261B8C-CEAA-466D-9AC7-A1FD8F4A962D}" type="datetimeFigureOut">
              <a:rPr lang="en-US" smtClean="0"/>
              <a:t>5/11/2016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802DD3-9391-4BFC-990D-60AF28BD2D25}" type="slidenum">
              <a:rPr lang="en-US" smtClean="0"/>
              <a:t>‹#›</a:t>
            </a:fld>
            <a:endParaRPr lang="en-US"/>
          </a:p>
        </p:txBody>
      </p:sp>
    </p:spTree>
    <p:extLst>
      <p:ext uri="{BB962C8B-B14F-4D97-AF65-F5344CB8AC3E}">
        <p14:creationId xmlns:p14="http://schemas.microsoft.com/office/powerpoint/2010/main" val="1242558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261B8C-CEAA-466D-9AC7-A1FD8F4A962D}" type="datetimeFigureOut">
              <a:rPr lang="en-US" smtClean="0"/>
              <a:t>5/11/2016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802DD3-9391-4BFC-990D-60AF28BD2D25}" type="slidenum">
              <a:rPr lang="en-US" smtClean="0"/>
              <a:t>‹#›</a:t>
            </a:fld>
            <a:endParaRPr lang="en-US"/>
          </a:p>
        </p:txBody>
      </p:sp>
    </p:spTree>
    <p:extLst>
      <p:ext uri="{BB962C8B-B14F-4D97-AF65-F5344CB8AC3E}">
        <p14:creationId xmlns:p14="http://schemas.microsoft.com/office/powerpoint/2010/main" val="727589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261B8C-CEAA-466D-9AC7-A1FD8F4A962D}" type="datetimeFigureOut">
              <a:rPr lang="en-US" smtClean="0"/>
              <a:t>5/11/2016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802DD3-9391-4BFC-990D-60AF28BD2D25}" type="slidenum">
              <a:rPr lang="en-US" smtClean="0"/>
              <a:t>‹#›</a:t>
            </a:fld>
            <a:endParaRPr lang="en-US"/>
          </a:p>
        </p:txBody>
      </p:sp>
    </p:spTree>
    <p:extLst>
      <p:ext uri="{BB962C8B-B14F-4D97-AF65-F5344CB8AC3E}">
        <p14:creationId xmlns:p14="http://schemas.microsoft.com/office/powerpoint/2010/main" val="3059537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261B8C-CEAA-466D-9AC7-A1FD8F4A962D}" type="datetimeFigureOut">
              <a:rPr lang="en-US" smtClean="0"/>
              <a:t>5/11/2016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802DD3-9391-4BFC-990D-60AF28BD2D25}" type="slidenum">
              <a:rPr lang="en-US" smtClean="0"/>
              <a:t>‹#›</a:t>
            </a:fld>
            <a:endParaRPr lang="en-US"/>
          </a:p>
        </p:txBody>
      </p:sp>
    </p:spTree>
    <p:extLst>
      <p:ext uri="{BB962C8B-B14F-4D97-AF65-F5344CB8AC3E}">
        <p14:creationId xmlns:p14="http://schemas.microsoft.com/office/powerpoint/2010/main" val="25915349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C261B8C-CEAA-466D-9AC7-A1FD8F4A962D}" type="datetimeFigureOut">
              <a:rPr lang="en-US" smtClean="0"/>
              <a:t>5/11/2016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802DD3-9391-4BFC-990D-60AF28BD2D25}" type="slidenum">
              <a:rPr lang="en-US" smtClean="0"/>
              <a:t>‹#›</a:t>
            </a:fld>
            <a:endParaRPr lang="en-US"/>
          </a:p>
        </p:txBody>
      </p:sp>
    </p:spTree>
    <p:extLst>
      <p:ext uri="{BB962C8B-B14F-4D97-AF65-F5344CB8AC3E}">
        <p14:creationId xmlns:p14="http://schemas.microsoft.com/office/powerpoint/2010/main" val="4008194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C261B8C-CEAA-466D-9AC7-A1FD8F4A962D}" type="datetimeFigureOut">
              <a:rPr lang="en-US" smtClean="0"/>
              <a:t>5/11/2016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802DD3-9391-4BFC-990D-60AF28BD2D25}" type="slidenum">
              <a:rPr lang="en-US" smtClean="0"/>
              <a:t>‹#›</a:t>
            </a:fld>
            <a:endParaRPr lang="en-US"/>
          </a:p>
        </p:txBody>
      </p:sp>
    </p:spTree>
    <p:extLst>
      <p:ext uri="{BB962C8B-B14F-4D97-AF65-F5344CB8AC3E}">
        <p14:creationId xmlns:p14="http://schemas.microsoft.com/office/powerpoint/2010/main" val="3444330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C261B8C-CEAA-466D-9AC7-A1FD8F4A962D}" type="datetimeFigureOut">
              <a:rPr lang="en-US" smtClean="0"/>
              <a:t>5/11/2016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6802DD3-9391-4BFC-990D-60AF28BD2D25}" type="slidenum">
              <a:rPr lang="en-US" smtClean="0"/>
              <a:t>‹#›</a:t>
            </a:fld>
            <a:endParaRPr lang="en-US"/>
          </a:p>
        </p:txBody>
      </p:sp>
    </p:spTree>
    <p:extLst>
      <p:ext uri="{BB962C8B-B14F-4D97-AF65-F5344CB8AC3E}">
        <p14:creationId xmlns:p14="http://schemas.microsoft.com/office/powerpoint/2010/main" val="144042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C261B8C-CEAA-466D-9AC7-A1FD8F4A962D}" type="datetimeFigureOut">
              <a:rPr lang="en-US" smtClean="0"/>
              <a:t>5/11/2016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6802DD3-9391-4BFC-990D-60AF28BD2D25}" type="slidenum">
              <a:rPr lang="en-US" smtClean="0"/>
              <a:t>‹#›</a:t>
            </a:fld>
            <a:endParaRPr lang="en-US"/>
          </a:p>
        </p:txBody>
      </p:sp>
    </p:spTree>
    <p:extLst>
      <p:ext uri="{BB962C8B-B14F-4D97-AF65-F5344CB8AC3E}">
        <p14:creationId xmlns:p14="http://schemas.microsoft.com/office/powerpoint/2010/main" val="12664538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261B8C-CEAA-466D-9AC7-A1FD8F4A962D}" type="datetimeFigureOut">
              <a:rPr lang="en-US" smtClean="0"/>
              <a:t>5/11/2016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6802DD3-9391-4BFC-990D-60AF28BD2D25}" type="slidenum">
              <a:rPr lang="en-US" smtClean="0"/>
              <a:t>‹#›</a:t>
            </a:fld>
            <a:endParaRPr lang="en-US"/>
          </a:p>
        </p:txBody>
      </p:sp>
    </p:spTree>
    <p:extLst>
      <p:ext uri="{BB962C8B-B14F-4D97-AF65-F5344CB8AC3E}">
        <p14:creationId xmlns:p14="http://schemas.microsoft.com/office/powerpoint/2010/main" val="2129787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261B8C-CEAA-466D-9AC7-A1FD8F4A962D}" type="datetimeFigureOut">
              <a:rPr lang="en-US" smtClean="0"/>
              <a:t>5/11/2016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802DD3-9391-4BFC-990D-60AF28BD2D25}" type="slidenum">
              <a:rPr lang="en-US" smtClean="0"/>
              <a:t>‹#›</a:t>
            </a:fld>
            <a:endParaRPr lang="en-US"/>
          </a:p>
        </p:txBody>
      </p:sp>
    </p:spTree>
    <p:extLst>
      <p:ext uri="{BB962C8B-B14F-4D97-AF65-F5344CB8AC3E}">
        <p14:creationId xmlns:p14="http://schemas.microsoft.com/office/powerpoint/2010/main" val="42675227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261B8C-CEAA-466D-9AC7-A1FD8F4A962D}" type="datetimeFigureOut">
              <a:rPr lang="en-US" smtClean="0"/>
              <a:t>5/11/2016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802DD3-9391-4BFC-990D-60AF28BD2D25}" type="slidenum">
              <a:rPr lang="en-US" smtClean="0"/>
              <a:t>‹#›</a:t>
            </a:fld>
            <a:endParaRPr lang="en-US"/>
          </a:p>
        </p:txBody>
      </p:sp>
    </p:spTree>
    <p:extLst>
      <p:ext uri="{BB962C8B-B14F-4D97-AF65-F5344CB8AC3E}">
        <p14:creationId xmlns:p14="http://schemas.microsoft.com/office/powerpoint/2010/main" val="216557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261B8C-CEAA-466D-9AC7-A1FD8F4A962D}" type="datetimeFigureOut">
              <a:rPr lang="en-US" smtClean="0"/>
              <a:t>5/11/2016</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802DD3-9391-4BFC-990D-60AF28BD2D25}" type="slidenum">
              <a:rPr lang="en-US" smtClean="0"/>
              <a:t>‹#›</a:t>
            </a:fld>
            <a:endParaRPr lang="en-US"/>
          </a:p>
        </p:txBody>
      </p:sp>
    </p:spTree>
    <p:extLst>
      <p:ext uri="{BB962C8B-B14F-4D97-AF65-F5344CB8AC3E}">
        <p14:creationId xmlns:p14="http://schemas.microsoft.com/office/powerpoint/2010/main" val="42061481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Segoe UI Semibold" panose="020B0702040204020203"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4.pd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6.jp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4.pd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24.pd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24.pd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3" Type="http://schemas.openxmlformats.org/officeDocument/2006/relationships/image" Target="../media/image20.pd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5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1.pdf"/><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hyperlink" Target="http://www.analyticspros.com/blog/google-analytics/web-analytics-planning-model/" TargetMode="Externa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hyperlink" Target="http://www.analyticspros.com/blog/google-analytics/web-analytics-planning-model/" TargetMode="External"/></Relationships>
</file>

<file path=ppt/slides/_rels/slide7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hyperlink" Target="http://www.digitalmarketer.com/remarketing-grid/" TargetMode="Externa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7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hyperlink" Target="http://www.digitalmarketer.com/remarketing-grid/"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www.digitalmarketer.com/remarketing-grid/" TargetMode="External"/><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hyperlink" Target="http://www.digitalmarketer.com/remarketing-grid/" TargetMode="Externa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hyperlink" Target="http://www.digitalmarketer.com/remarketing-grid/" TargetMode="Externa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04800"/>
            <a:ext cx="9144000" cy="3124200"/>
          </a:xfrm>
        </p:spPr>
        <p:txBody>
          <a:bodyPr>
            <a:normAutofit/>
          </a:bodyPr>
          <a:lstStyle/>
          <a:p>
            <a:r>
              <a:rPr lang="en-US" b="1" dirty="0" smtClean="0">
                <a:solidFill>
                  <a:srgbClr val="4285F4"/>
                </a:solidFill>
                <a:latin typeface="Segoe UI Semibold" panose="020B0702040204020203" pitchFamily="34" charset="0"/>
              </a:rPr>
              <a:t>Strategic &amp; Tactical</a:t>
            </a:r>
            <a:br>
              <a:rPr lang="en-US" b="1" dirty="0" smtClean="0">
                <a:solidFill>
                  <a:srgbClr val="4285F4"/>
                </a:solidFill>
                <a:latin typeface="Segoe UI Semibold" panose="020B0702040204020203" pitchFamily="34" charset="0"/>
              </a:rPr>
            </a:br>
            <a:r>
              <a:rPr lang="en-US" b="1" dirty="0" smtClean="0">
                <a:solidFill>
                  <a:srgbClr val="4285F4"/>
                </a:solidFill>
              </a:rPr>
              <a:t>Implementation &amp; Analysis Techniques for Digital Analytics</a:t>
            </a:r>
            <a:endParaRPr lang="en-US" b="1" dirty="0">
              <a:solidFill>
                <a:srgbClr val="4285F4"/>
              </a:solidFill>
              <a:latin typeface="Segoe UI Semibold" panose="020B0702040204020203" pitchFamily="34" charset="0"/>
            </a:endParaRPr>
          </a:p>
        </p:txBody>
      </p:sp>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67132" y="3115873"/>
            <a:ext cx="6609735" cy="3742127"/>
          </a:xfrm>
        </p:spPr>
      </p:pic>
    </p:spTree>
    <p:extLst>
      <p:ext uri="{BB962C8B-B14F-4D97-AF65-F5344CB8AC3E}">
        <p14:creationId xmlns:p14="http://schemas.microsoft.com/office/powerpoint/2010/main" val="1653248916"/>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304800" y="609600"/>
            <a:ext cx="8229600" cy="4525963"/>
          </a:xfrm>
        </p:spPr>
        <p:txBody>
          <a:bodyPr>
            <a:normAutofit/>
          </a:bodyPr>
          <a:lstStyle/>
          <a:p>
            <a:pPr marL="0" indent="0">
              <a:buNone/>
            </a:pPr>
            <a:r>
              <a:rPr lang="en-US" dirty="0"/>
              <a:t>A dimension is a characteristic of an object that can be given different values —&gt; </a:t>
            </a:r>
            <a:r>
              <a:rPr lang="en-US" b="1" dirty="0"/>
              <a:t>a dimension describes </a:t>
            </a:r>
            <a:r>
              <a:rPr lang="en-US" b="1" dirty="0" smtClean="0"/>
              <a:t>data</a:t>
            </a:r>
          </a:p>
          <a:p>
            <a:pPr marL="0" indent="0">
              <a:buNone/>
            </a:pPr>
            <a:endParaRPr lang="en-US" dirty="0" smtClean="0"/>
          </a:p>
          <a:p>
            <a:pPr marL="0" indent="0">
              <a:buNone/>
            </a:pPr>
            <a:r>
              <a:rPr lang="en-US" dirty="0"/>
              <a:t>A metric is an individual element of a dimension which can be measured as a sum or ratio —&gt; </a:t>
            </a:r>
            <a:r>
              <a:rPr lang="en-US" b="1" dirty="0"/>
              <a:t>a metric measures </a:t>
            </a:r>
            <a:r>
              <a:rPr lang="en-US" b="1" dirty="0" smtClean="0"/>
              <a:t>data</a:t>
            </a:r>
            <a:endParaRPr lang="en-US" b="1" dirty="0"/>
          </a:p>
        </p:txBody>
      </p:sp>
      <p:sp>
        <p:nvSpPr>
          <p:cNvPr id="11" name="Rectangle 10"/>
          <p:cNvSpPr/>
          <p:nvPr/>
        </p:nvSpPr>
        <p:spPr>
          <a:xfrm>
            <a:off x="304800" y="6126164"/>
            <a:ext cx="6553200" cy="369332"/>
          </a:xfrm>
          <a:prstGeom prst="rect">
            <a:avLst/>
          </a:prstGeom>
        </p:spPr>
        <p:txBody>
          <a:bodyPr wrap="square">
            <a:spAutoFit/>
          </a:bodyPr>
          <a:lstStyle/>
          <a:p>
            <a:r>
              <a:rPr lang="en-US" dirty="0"/>
              <a:t>http://online-metrics.com/metrics-and-dimensions/</a:t>
            </a: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4200" y="4636904"/>
            <a:ext cx="2209800" cy="2209800"/>
          </a:xfrm>
          <a:prstGeom prst="rect">
            <a:avLst/>
          </a:prstGeom>
        </p:spPr>
      </p:pic>
    </p:spTree>
    <p:extLst>
      <p:ext uri="{BB962C8B-B14F-4D97-AF65-F5344CB8AC3E}">
        <p14:creationId xmlns:p14="http://schemas.microsoft.com/office/powerpoint/2010/main" val="39829808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9">
                                            <p:txEl>
                                              <p:pRg st="0" end="0"/>
                                            </p:txEl>
                                          </p:spTgt>
                                        </p:tgtEl>
                                        <p:attrNameLst>
                                          <p:attrName>ppt_c</p:attrName>
                                        </p:attrNameLst>
                                      </p:cBhvr>
                                      <p:to>
                                        <a:schemeClr val="bg2"/>
                                      </p:to>
                                    </p:animClr>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7" y="533400"/>
            <a:ext cx="4726497" cy="3048000"/>
          </a:xfrm>
        </p:spPr>
        <p:txBody>
          <a:bodyPr>
            <a:normAutofit/>
          </a:bodyPr>
          <a:lstStyle/>
          <a:p>
            <a:r>
              <a:rPr lang="en-US" sz="2800" b="1" dirty="0" smtClean="0">
                <a:solidFill>
                  <a:srgbClr val="4285F4"/>
                </a:solidFill>
                <a:latin typeface="Segoe UI Light" panose="020B0502040204020203" pitchFamily="34" charset="0"/>
                <a:cs typeface="Segoe UI Semilight" panose="020B0402040204020203" pitchFamily="34" charset="0"/>
              </a:rPr>
              <a:t>Custom Reports Allow You </a:t>
            </a:r>
            <a:r>
              <a:rPr lang="en-US" sz="2800" b="1" dirty="0">
                <a:solidFill>
                  <a:srgbClr val="4285F4"/>
                </a:solidFill>
                <a:latin typeface="Segoe UI Light" panose="020B0502040204020203" pitchFamily="34" charset="0"/>
                <a:cs typeface="Segoe UI Semilight" panose="020B0402040204020203" pitchFamily="34" charset="0"/>
              </a:rPr>
              <a:t>T</a:t>
            </a:r>
            <a:r>
              <a:rPr lang="en-US" sz="2800" b="1" dirty="0" smtClean="0">
                <a:solidFill>
                  <a:srgbClr val="4285F4"/>
                </a:solidFill>
                <a:latin typeface="Segoe UI Light" panose="020B0502040204020203" pitchFamily="34" charset="0"/>
                <a:cs typeface="Segoe UI Semilight" panose="020B0402040204020203" pitchFamily="34" charset="0"/>
              </a:rPr>
              <a:t>o</a:t>
            </a:r>
            <a:r>
              <a:rPr lang="en-US" b="1" dirty="0" smtClean="0">
                <a:solidFill>
                  <a:srgbClr val="4285F4"/>
                </a:solidFill>
                <a:latin typeface="Segoe UI Semibold" panose="020B0702040204020203" pitchFamily="34" charset="0"/>
              </a:rPr>
              <a:t/>
            </a:r>
            <a:br>
              <a:rPr lang="en-US" b="1" dirty="0" smtClean="0">
                <a:solidFill>
                  <a:srgbClr val="4285F4"/>
                </a:solidFill>
                <a:latin typeface="Segoe UI Semibold" panose="020B0702040204020203" pitchFamily="34" charset="0"/>
              </a:rPr>
            </a:br>
            <a:r>
              <a:rPr lang="en-US" b="1" dirty="0" smtClean="0">
                <a:solidFill>
                  <a:srgbClr val="4285F4"/>
                </a:solidFill>
                <a:latin typeface="Segoe UI Semibold" panose="020B0702040204020203" pitchFamily="34" charset="0"/>
              </a:rPr>
              <a:t>Drill down to the good stuff</a:t>
            </a:r>
            <a:endParaRPr lang="en-US" b="1" dirty="0">
              <a:solidFill>
                <a:srgbClr val="4285F4"/>
              </a:solidFill>
              <a:latin typeface="Segoe UI Semibold" panose="020B0702040204020203" pitchFamily="34" charset="0"/>
            </a:endParaRPr>
          </a:p>
        </p:txBody>
      </p:sp>
      <p:sp>
        <p:nvSpPr>
          <p:cNvPr id="5" name="Content Placeholder 4"/>
          <p:cNvSpPr>
            <a:spLocks noGrp="1"/>
          </p:cNvSpPr>
          <p:nvPr>
            <p:ph sz="half" idx="2"/>
          </p:nvPr>
        </p:nvSpPr>
        <p:spPr>
          <a:xfrm>
            <a:off x="457200" y="2174875"/>
            <a:ext cx="3124200" cy="2016125"/>
          </a:xfrm>
        </p:spPr>
        <p:txBody>
          <a:bodyPr>
            <a:normAutofit/>
          </a:bodyPr>
          <a:lstStyle/>
          <a:p>
            <a:pPr marL="0" indent="0">
              <a:buNone/>
            </a:pPr>
            <a:endParaRPr lang="en-US" dirty="0" smtClean="0"/>
          </a:p>
          <a:p>
            <a:pPr marL="0" indent="0">
              <a:buNone/>
            </a:pPr>
            <a:endParaRPr lang="en-US" dirty="0" smtClean="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0"/>
            <a:ext cx="4419600" cy="6858000"/>
          </a:xfrm>
          <a:prstGeom prst="rect">
            <a:avLst/>
          </a:prstGeom>
        </p:spPr>
      </p:pic>
    </p:spTree>
    <p:extLst>
      <p:ext uri="{BB962C8B-B14F-4D97-AF65-F5344CB8AC3E}">
        <p14:creationId xmlns:p14="http://schemas.microsoft.com/office/powerpoint/2010/main" val="1469529492"/>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7207"/>
            <a:ext cx="8229600" cy="914400"/>
          </a:xfrm>
        </p:spPr>
        <p:txBody>
          <a:bodyPr>
            <a:normAutofit/>
          </a:bodyPr>
          <a:lstStyle/>
          <a:p>
            <a:r>
              <a:rPr lang="en-US" b="1" dirty="0" smtClean="0">
                <a:solidFill>
                  <a:srgbClr val="4285F4"/>
                </a:solidFill>
                <a:latin typeface="Segoe UI Semilight" panose="020B0402040204020203" pitchFamily="34" charset="0"/>
                <a:cs typeface="Segoe UI Semilight" panose="020B0402040204020203" pitchFamily="34" charset="0"/>
              </a:rPr>
              <a:t>Custom Reports – The ABC’s</a:t>
            </a:r>
            <a:endParaRPr lang="en-US" b="1" dirty="0">
              <a:solidFill>
                <a:srgbClr val="4285F4"/>
              </a:solidFill>
              <a:latin typeface="Segoe UI Semilight" panose="020B0402040204020203" pitchFamily="34" charset="0"/>
              <a:cs typeface="Segoe UI Semilight" panose="020B0402040204020203" pitchFamily="34" charset="0"/>
            </a:endParaRPr>
          </a:p>
        </p:txBody>
      </p:sp>
      <p:sp>
        <p:nvSpPr>
          <p:cNvPr id="5" name="Content Placeholder 4"/>
          <p:cNvSpPr>
            <a:spLocks noGrp="1"/>
          </p:cNvSpPr>
          <p:nvPr>
            <p:ph sz="half" idx="2"/>
          </p:nvPr>
        </p:nvSpPr>
        <p:spPr/>
        <p:txBody>
          <a:bodyPr>
            <a:normAutofit/>
          </a:bodyPr>
          <a:lstStyle/>
          <a:p>
            <a:pPr marL="0" indent="0">
              <a:buNone/>
            </a:pPr>
            <a:endParaRPr lang="en-US" dirty="0" smtClean="0"/>
          </a:p>
          <a:p>
            <a:pPr marL="0" indent="0">
              <a:buNone/>
            </a:pPr>
            <a:endParaRPr lang="en-US" dirty="0" smtClean="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838200"/>
            <a:ext cx="5562600" cy="5874940"/>
          </a:xfrm>
          <a:prstGeom prst="rect">
            <a:avLst/>
          </a:prstGeom>
        </p:spPr>
      </p:pic>
      <p:sp>
        <p:nvSpPr>
          <p:cNvPr id="7" name="Rectangle 6"/>
          <p:cNvSpPr/>
          <p:nvPr/>
        </p:nvSpPr>
        <p:spPr>
          <a:xfrm>
            <a:off x="1828800" y="2438400"/>
            <a:ext cx="5943600" cy="1600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 name="Rectangle 8"/>
          <p:cNvSpPr/>
          <p:nvPr/>
        </p:nvSpPr>
        <p:spPr>
          <a:xfrm>
            <a:off x="1905000" y="4038600"/>
            <a:ext cx="5791200"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9"/>
          <p:cNvSpPr/>
          <p:nvPr/>
        </p:nvSpPr>
        <p:spPr>
          <a:xfrm>
            <a:off x="1876168" y="5621295"/>
            <a:ext cx="5676900" cy="1181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TextBox 10"/>
          <p:cNvSpPr txBox="1"/>
          <p:nvPr/>
        </p:nvSpPr>
        <p:spPr>
          <a:xfrm>
            <a:off x="6768459" y="6340662"/>
            <a:ext cx="1989887" cy="276999"/>
          </a:xfrm>
          <a:prstGeom prst="rect">
            <a:avLst/>
          </a:prstGeom>
          <a:noFill/>
        </p:spPr>
        <p:txBody>
          <a:bodyPr wrap="square" rtlCol="0">
            <a:spAutoFit/>
          </a:bodyPr>
          <a:lstStyle/>
          <a:p>
            <a:pPr algn="r"/>
            <a:r>
              <a:rPr lang="en-US" sz="1200" b="1" dirty="0" smtClean="0"/>
              <a:t>@</a:t>
            </a:r>
            <a:r>
              <a:rPr lang="en-US" sz="1200" b="1" dirty="0" err="1" smtClean="0"/>
              <a:t>analyticsninja</a:t>
            </a:r>
            <a:endParaRPr lang="en-US" sz="1200" b="1" dirty="0"/>
          </a:p>
        </p:txBody>
      </p:sp>
    </p:spTree>
    <p:extLst>
      <p:ext uri="{BB962C8B-B14F-4D97-AF65-F5344CB8AC3E}">
        <p14:creationId xmlns:p14="http://schemas.microsoft.com/office/powerpoint/2010/main" val="5548167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77961"/>
          </a:xfrm>
        </p:spPr>
        <p:txBody>
          <a:bodyPr>
            <a:normAutofit/>
          </a:bodyPr>
          <a:lstStyle/>
          <a:p>
            <a:r>
              <a:rPr lang="en-US" dirty="0" smtClean="0">
                <a:latin typeface="Segoe UI Semilight" panose="020B0402040204020203" pitchFamily="34" charset="0"/>
                <a:cs typeface="Segoe UI Semilight" panose="020B0402040204020203" pitchFamily="34" charset="0"/>
              </a:rPr>
              <a:t>Add Micro Conversions </a:t>
            </a:r>
            <a:br>
              <a:rPr lang="en-US" dirty="0" smtClean="0">
                <a:latin typeface="Segoe UI Semilight" panose="020B0402040204020203" pitchFamily="34" charset="0"/>
                <a:cs typeface="Segoe UI Semilight" panose="020B0402040204020203" pitchFamily="34" charset="0"/>
              </a:rPr>
            </a:br>
            <a:r>
              <a:rPr lang="en-US" dirty="0" smtClean="0">
                <a:latin typeface="Segoe UI Semilight" panose="020B0402040204020203" pitchFamily="34" charset="0"/>
                <a:cs typeface="Segoe UI Semilight" panose="020B0402040204020203" pitchFamily="34" charset="0"/>
              </a:rPr>
              <a:t>On A Separate Tab </a:t>
            </a:r>
            <a:r>
              <a:rPr lang="en-US" i="1" dirty="0" smtClean="0">
                <a:latin typeface="Segoe UI Semilight" panose="020B0402040204020203" pitchFamily="34" charset="0"/>
                <a:cs typeface="Segoe UI Semilight" panose="020B0402040204020203" pitchFamily="34" charset="0"/>
              </a:rPr>
              <a:t>(Metric Group)</a:t>
            </a:r>
            <a:endParaRPr lang="en-US" i="1" dirty="0">
              <a:latin typeface="Segoe UI Semilight" panose="020B0402040204020203" pitchFamily="34" charset="0"/>
              <a:cs typeface="Segoe UI Semilight" panose="020B0402040204020203"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1981200"/>
            <a:ext cx="8031552" cy="3124200"/>
          </a:xfrm>
          <a:prstGeom prst="rect">
            <a:avLst/>
          </a:prstGeom>
        </p:spPr>
      </p:pic>
      <p:sp>
        <p:nvSpPr>
          <p:cNvPr id="4" name="TextBox 3"/>
          <p:cNvSpPr txBox="1"/>
          <p:nvPr/>
        </p:nvSpPr>
        <p:spPr>
          <a:xfrm>
            <a:off x="6768459" y="6340662"/>
            <a:ext cx="1989887" cy="276999"/>
          </a:xfrm>
          <a:prstGeom prst="rect">
            <a:avLst/>
          </a:prstGeom>
          <a:noFill/>
        </p:spPr>
        <p:txBody>
          <a:bodyPr wrap="square" rtlCol="0">
            <a:spAutoFit/>
          </a:bodyPr>
          <a:lstStyle/>
          <a:p>
            <a:pPr algn="r"/>
            <a:r>
              <a:rPr lang="en-US" sz="1200" b="1" dirty="0" smtClean="0"/>
              <a:t>@</a:t>
            </a:r>
            <a:r>
              <a:rPr lang="en-US" sz="1200" b="1" dirty="0" err="1" smtClean="0"/>
              <a:t>analyticsninja</a:t>
            </a:r>
            <a:endParaRPr lang="en-US" sz="1200" b="1" dirty="0"/>
          </a:p>
        </p:txBody>
      </p:sp>
    </p:spTree>
    <p:extLst>
      <p:ext uri="{BB962C8B-B14F-4D97-AF65-F5344CB8AC3E}">
        <p14:creationId xmlns:p14="http://schemas.microsoft.com/office/powerpoint/2010/main" val="975880143"/>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285F4"/>
                </a:solidFill>
                <a:cs typeface="Segoe UI Semilight" panose="020B0402040204020203" pitchFamily="34" charset="0"/>
              </a:rPr>
              <a:t>Configure Horizontal Funnels</a:t>
            </a:r>
            <a:endParaRPr lang="en-US" dirty="0">
              <a:solidFill>
                <a:srgbClr val="4285F4"/>
              </a:solidFill>
              <a:cs typeface="Segoe UI Semilight" panose="020B0402040204020203"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7193"/>
            <a:ext cx="9144000" cy="4472609"/>
          </a:xfrm>
          <a:prstGeom prst="rect">
            <a:avLst/>
          </a:prstGeom>
        </p:spPr>
      </p:pic>
      <p:sp>
        <p:nvSpPr>
          <p:cNvPr id="6" name="TextBox 5"/>
          <p:cNvSpPr txBox="1"/>
          <p:nvPr/>
        </p:nvSpPr>
        <p:spPr>
          <a:xfrm>
            <a:off x="6768459" y="6340662"/>
            <a:ext cx="1989887" cy="276999"/>
          </a:xfrm>
          <a:prstGeom prst="rect">
            <a:avLst/>
          </a:prstGeom>
          <a:noFill/>
        </p:spPr>
        <p:txBody>
          <a:bodyPr wrap="square" rtlCol="0">
            <a:spAutoFit/>
          </a:bodyPr>
          <a:lstStyle/>
          <a:p>
            <a:pPr algn="r"/>
            <a:r>
              <a:rPr lang="en-US" sz="1200" b="1" dirty="0" smtClean="0"/>
              <a:t>@</a:t>
            </a:r>
            <a:r>
              <a:rPr lang="en-US" sz="1200" b="1" dirty="0" err="1" smtClean="0"/>
              <a:t>analyticsninja</a:t>
            </a:r>
            <a:endParaRPr lang="en-US" sz="1200" b="1" dirty="0"/>
          </a:p>
        </p:txBody>
      </p:sp>
    </p:spTree>
    <p:extLst>
      <p:ext uri="{BB962C8B-B14F-4D97-AF65-F5344CB8AC3E}">
        <p14:creationId xmlns:p14="http://schemas.microsoft.com/office/powerpoint/2010/main" val="2833897794"/>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solidFill>
                  <a:srgbClr val="4285F4"/>
                </a:solidFill>
              </a:rPr>
              <a:t>Events vs. Custom Metrics</a:t>
            </a:r>
            <a:endParaRPr lang="en-US" dirty="0">
              <a:solidFill>
                <a:srgbClr val="4285F4"/>
              </a:solidFill>
            </a:endParaRP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762330"/>
            <a:ext cx="8545117" cy="4867070"/>
          </a:xfrm>
        </p:spPr>
      </p:pic>
      <p:sp>
        <p:nvSpPr>
          <p:cNvPr id="7" name="Rectangle 6"/>
          <p:cNvSpPr/>
          <p:nvPr/>
        </p:nvSpPr>
        <p:spPr>
          <a:xfrm>
            <a:off x="4343400" y="1420097"/>
            <a:ext cx="4525908" cy="52330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62259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1990" y="304800"/>
            <a:ext cx="9039615" cy="5334000"/>
          </a:xfrm>
        </p:spPr>
      </p:pic>
    </p:spTree>
    <p:extLst>
      <p:ext uri="{BB962C8B-B14F-4D97-AF65-F5344CB8AC3E}">
        <p14:creationId xmlns:p14="http://schemas.microsoft.com/office/powerpoint/2010/main" val="1586885879"/>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solidFill>
                  <a:srgbClr val="4285F4"/>
                </a:solidFill>
              </a:rPr>
              <a:t>Custom Metrics can serve as event tracking on steroids</a:t>
            </a:r>
            <a:endParaRPr lang="en-US" dirty="0">
              <a:solidFill>
                <a:srgbClr val="4285F4"/>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8818" y="1905000"/>
            <a:ext cx="8898982" cy="3581400"/>
          </a:xfrm>
        </p:spPr>
      </p:pic>
    </p:spTree>
    <p:extLst>
      <p:ext uri="{BB962C8B-B14F-4D97-AF65-F5344CB8AC3E}">
        <p14:creationId xmlns:p14="http://schemas.microsoft.com/office/powerpoint/2010/main" val="3692782398"/>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solidFill>
                  <a:srgbClr val="4285F4"/>
                </a:solidFill>
              </a:rPr>
              <a:t>Custom Metrics can serve as event tracking on steroids</a:t>
            </a:r>
            <a:endParaRPr lang="en-US" dirty="0">
              <a:solidFill>
                <a:srgbClr val="4285F4"/>
              </a:solidFill>
            </a:endParaRPr>
          </a:p>
        </p:txBody>
      </p:sp>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15796"/>
            <a:ext cx="8229600" cy="4494770"/>
          </a:xfrm>
        </p:spPr>
      </p:pic>
    </p:spTree>
    <p:extLst>
      <p:ext uri="{BB962C8B-B14F-4D97-AF65-F5344CB8AC3E}">
        <p14:creationId xmlns:p14="http://schemas.microsoft.com/office/powerpoint/2010/main" val="1652361858"/>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solidFill>
                  <a:srgbClr val="4285F4"/>
                </a:solidFill>
              </a:rPr>
              <a:t>Track your top 10-15 actions with Custom Metrics</a:t>
            </a:r>
            <a:endParaRPr lang="en-US" dirty="0">
              <a:solidFill>
                <a:srgbClr val="4285F4"/>
              </a:solidFill>
            </a:endParaRPr>
          </a:p>
        </p:txBody>
      </p:sp>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03432" y="1600200"/>
            <a:ext cx="5737136" cy="4525963"/>
          </a:xfrm>
        </p:spPr>
      </p:pic>
    </p:spTree>
    <p:extLst>
      <p:ext uri="{BB962C8B-B14F-4D97-AF65-F5344CB8AC3E}">
        <p14:creationId xmlns:p14="http://schemas.microsoft.com/office/powerpoint/2010/main" val="2832591342"/>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553494" y="304800"/>
            <a:ext cx="4191000" cy="838200"/>
          </a:xfrm>
        </p:spPr>
        <p:txBody>
          <a:bodyPr>
            <a:normAutofit fontScale="85000" lnSpcReduction="10000"/>
          </a:bodyPr>
          <a:lstStyle/>
          <a:p>
            <a:r>
              <a:rPr lang="en-US" sz="6000" dirty="0" smtClean="0"/>
              <a:t>THANK YOU</a:t>
            </a:r>
            <a:endParaRPr lang="en-US" sz="6000" dirty="0"/>
          </a:p>
        </p:txBody>
      </p:sp>
      <p:sp>
        <p:nvSpPr>
          <p:cNvPr id="5" name="Content Placeholder 4"/>
          <p:cNvSpPr>
            <a:spLocks noGrp="1"/>
          </p:cNvSpPr>
          <p:nvPr>
            <p:ph sz="half" idx="2"/>
          </p:nvPr>
        </p:nvSpPr>
        <p:spPr>
          <a:xfrm>
            <a:off x="533400" y="2130778"/>
            <a:ext cx="4040188" cy="3951288"/>
          </a:xfrm>
        </p:spPr>
        <p:txBody>
          <a:bodyPr>
            <a:normAutofit/>
          </a:bodyPr>
          <a:lstStyle/>
          <a:p>
            <a:pPr marL="0" indent="0">
              <a:buNone/>
            </a:pPr>
            <a:endParaRPr lang="en-US" dirty="0" smtClean="0"/>
          </a:p>
          <a:p>
            <a:pPr marL="0" indent="0">
              <a:buNone/>
            </a:pPr>
            <a:endParaRPr lang="en-US" dirty="0" smtClean="0"/>
          </a:p>
        </p:txBody>
      </p:sp>
      <p:pic>
        <p:nvPicPr>
          <p:cNvPr id="3078" name="Picture 6" descr="F:\Dropbox\Analytics Ninja\a_SuperWeek\2014\zol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314016"/>
            <a:ext cx="8305800" cy="5541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39636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solidFill>
                  <a:srgbClr val="4285F4"/>
                </a:solidFill>
              </a:rPr>
              <a:t>Track your top 10-15 actions with Custom Metrics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761" y="1828800"/>
            <a:ext cx="9048752" cy="4343400"/>
          </a:xfrm>
        </p:spPr>
      </p:pic>
      <p:sp>
        <p:nvSpPr>
          <p:cNvPr id="6" name="Rectangle 5"/>
          <p:cNvSpPr/>
          <p:nvPr/>
        </p:nvSpPr>
        <p:spPr>
          <a:xfrm>
            <a:off x="7315200" y="1752600"/>
            <a:ext cx="1756313" cy="464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2198983"/>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solidFill>
                  <a:srgbClr val="4285F4"/>
                </a:solidFill>
              </a:rPr>
              <a:t>Calculated Metrics FTW!</a:t>
            </a:r>
            <a:endParaRPr lang="en-US" dirty="0">
              <a:solidFill>
                <a:srgbClr val="4285F4"/>
              </a:solidFill>
            </a:endParaRPr>
          </a:p>
        </p:txBody>
      </p:sp>
      <p:sp>
        <p:nvSpPr>
          <p:cNvPr id="6" name="Rectangle 5"/>
          <p:cNvSpPr/>
          <p:nvPr/>
        </p:nvSpPr>
        <p:spPr>
          <a:xfrm>
            <a:off x="7315200" y="1752600"/>
            <a:ext cx="1756313" cy="464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81200" y="1507630"/>
            <a:ext cx="5410200" cy="4969370"/>
          </a:xfrm>
        </p:spPr>
      </p:pic>
    </p:spTree>
    <p:extLst>
      <p:ext uri="{BB962C8B-B14F-4D97-AF65-F5344CB8AC3E}">
        <p14:creationId xmlns:p14="http://schemas.microsoft.com/office/powerpoint/2010/main" val="273442699"/>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solidFill>
                  <a:srgbClr val="4285F4"/>
                </a:solidFill>
              </a:rPr>
              <a:t>Add Calculated Metrics to your custom reports for insights</a:t>
            </a:r>
            <a:endParaRPr lang="en-US" dirty="0">
              <a:solidFill>
                <a:srgbClr val="4285F4"/>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761" y="1828800"/>
            <a:ext cx="9048752" cy="4343400"/>
          </a:xfrm>
        </p:spPr>
      </p:pic>
      <p:sp>
        <p:nvSpPr>
          <p:cNvPr id="6" name="Rectangle 5"/>
          <p:cNvSpPr/>
          <p:nvPr/>
        </p:nvSpPr>
        <p:spPr>
          <a:xfrm>
            <a:off x="7315200" y="1752600"/>
            <a:ext cx="1756313" cy="464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12768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solidFill>
                  <a:srgbClr val="4285F4"/>
                </a:solidFill>
              </a:rPr>
              <a:t>Sort your metric to see categories with the highest level of interest</a:t>
            </a:r>
            <a:endParaRPr lang="en-US" dirty="0">
              <a:solidFill>
                <a:srgbClr val="4285F4"/>
              </a:solidFill>
            </a:endParaRPr>
          </a:p>
        </p:txBody>
      </p:sp>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887723"/>
            <a:ext cx="8229600" cy="3950916"/>
          </a:xfrm>
        </p:spPr>
      </p:pic>
    </p:spTree>
    <p:extLst>
      <p:ext uri="{BB962C8B-B14F-4D97-AF65-F5344CB8AC3E}">
        <p14:creationId xmlns:p14="http://schemas.microsoft.com/office/powerpoint/2010/main" val="596848355"/>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1524000"/>
          </a:xfrm>
        </p:spPr>
        <p:txBody>
          <a:bodyPr>
            <a:noAutofit/>
          </a:bodyPr>
          <a:lstStyle/>
          <a:p>
            <a:r>
              <a:rPr lang="en-US" sz="3600" dirty="0" smtClean="0">
                <a:solidFill>
                  <a:srgbClr val="4285F4"/>
                </a:solidFill>
              </a:rPr>
              <a:t>Add an advanced filter to surface categories with meaningful traffic volume</a:t>
            </a:r>
            <a:endParaRPr lang="en-US" sz="3600" dirty="0">
              <a:solidFill>
                <a:srgbClr val="4285F4"/>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020" y="1828800"/>
            <a:ext cx="8967415" cy="3429000"/>
          </a:xfrm>
        </p:spPr>
      </p:pic>
      <p:sp>
        <p:nvSpPr>
          <p:cNvPr id="6" name="Rectangle 5"/>
          <p:cNvSpPr/>
          <p:nvPr/>
        </p:nvSpPr>
        <p:spPr>
          <a:xfrm>
            <a:off x="8020" y="3352800"/>
            <a:ext cx="8967415" cy="1600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74412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1524000"/>
          </a:xfrm>
        </p:spPr>
        <p:txBody>
          <a:bodyPr>
            <a:noAutofit/>
          </a:bodyPr>
          <a:lstStyle/>
          <a:p>
            <a:r>
              <a:rPr lang="en-US" sz="3600" dirty="0" smtClean="0">
                <a:solidFill>
                  <a:srgbClr val="4285F4"/>
                </a:solidFill>
              </a:rPr>
              <a:t>Add an advanced filter to surface categories with meaningful traffic volume</a:t>
            </a:r>
            <a:endParaRPr lang="en-US" sz="3600" dirty="0">
              <a:solidFill>
                <a:srgbClr val="4285F4"/>
              </a:solidFill>
            </a:endParaRPr>
          </a:p>
        </p:txBody>
      </p:sp>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532020"/>
            <a:ext cx="9119937" cy="4504049"/>
          </a:xfrm>
        </p:spPr>
      </p:pic>
    </p:spTree>
    <p:extLst>
      <p:ext uri="{BB962C8B-B14F-4D97-AF65-F5344CB8AC3E}">
        <p14:creationId xmlns:p14="http://schemas.microsoft.com/office/powerpoint/2010/main" val="2052280638"/>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1524000"/>
          </a:xfrm>
        </p:spPr>
        <p:txBody>
          <a:bodyPr>
            <a:noAutofit/>
          </a:bodyPr>
          <a:lstStyle/>
          <a:p>
            <a:r>
              <a:rPr lang="en-US" sz="3600" dirty="0" smtClean="0">
                <a:solidFill>
                  <a:srgbClr val="4285F4"/>
                </a:solidFill>
              </a:rPr>
              <a:t>What do to next?</a:t>
            </a:r>
            <a:endParaRPr lang="en-US" sz="3600" dirty="0">
              <a:solidFill>
                <a:srgbClr val="4285F4"/>
              </a:solidFill>
            </a:endParaRPr>
          </a:p>
        </p:txBody>
      </p:sp>
      <p:sp>
        <p:nvSpPr>
          <p:cNvPr id="2" name="Content Placeholder 1"/>
          <p:cNvSpPr>
            <a:spLocks noGrp="1"/>
          </p:cNvSpPr>
          <p:nvPr>
            <p:ph idx="1"/>
          </p:nvPr>
        </p:nvSpPr>
        <p:spPr/>
        <p:txBody>
          <a:bodyPr/>
          <a:lstStyle/>
          <a:p>
            <a:pPr marL="0" indent="0">
              <a:buNone/>
            </a:pPr>
            <a:r>
              <a:rPr lang="en-US" dirty="0" smtClean="0"/>
              <a:t>More prominent placement of those categories on the site (in recommended or featured content blocks)</a:t>
            </a:r>
          </a:p>
          <a:p>
            <a:pPr marL="0" indent="0">
              <a:buNone/>
            </a:pPr>
            <a:endParaRPr lang="en-US" dirty="0" smtClean="0"/>
          </a:p>
          <a:p>
            <a:pPr marL="0" indent="0">
              <a:buNone/>
            </a:pPr>
            <a:r>
              <a:rPr lang="en-US" dirty="0" smtClean="0"/>
              <a:t>Stronger keyword focus for paid and organic search</a:t>
            </a:r>
          </a:p>
          <a:p>
            <a:pPr marL="0" indent="0">
              <a:buNone/>
            </a:pPr>
            <a:endParaRPr lang="en-US" dirty="0" smtClean="0"/>
          </a:p>
          <a:p>
            <a:pPr marL="0" indent="0">
              <a:buNone/>
            </a:pPr>
            <a:r>
              <a:rPr lang="en-US" dirty="0" smtClean="0"/>
              <a:t>Test free sample buttons on those pages</a:t>
            </a:r>
            <a:endParaRPr lang="en-US" dirty="0"/>
          </a:p>
        </p:txBody>
      </p:sp>
    </p:spTree>
    <p:extLst>
      <p:ext uri="{BB962C8B-B14F-4D97-AF65-F5344CB8AC3E}">
        <p14:creationId xmlns:p14="http://schemas.microsoft.com/office/powerpoint/2010/main" val="10996059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subTnLst>
                                    <p:animClr clrSpc="rgb" dir="cw">
                                      <p:cBhvr override="childStyle">
                                        <p:cTn dur="1" fill="hold" display="0" masterRel="nextClick" afterEffect="1"/>
                                        <p:tgtEl>
                                          <p:spTgt spid="2">
                                            <p:txEl>
                                              <p:pRg st="0" end="0"/>
                                            </p:txEl>
                                          </p:spTgt>
                                        </p:tgtEl>
                                        <p:attrNameLst>
                                          <p:attrName>ppt_c</p:attrName>
                                        </p:attrNameLst>
                                      </p:cBhvr>
                                      <p:to>
                                        <a:schemeClr val="bg2"/>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subTnLst>
                                    <p:animClr clrSpc="rgb" dir="cw">
                                      <p:cBhvr override="childStyle">
                                        <p:cTn dur="1" fill="hold" display="0" masterRel="nextClick" afterEffect="1"/>
                                        <p:tgtEl>
                                          <p:spTgt spid="2">
                                            <p:txEl>
                                              <p:pRg st="2" end="2"/>
                                            </p:txEl>
                                          </p:spTgt>
                                        </p:tgtEl>
                                        <p:attrNameLst>
                                          <p:attrName>ppt_c</p:attrName>
                                        </p:attrNameLst>
                                      </p:cBhvr>
                                      <p:to>
                                        <a:schemeClr val="bg2"/>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1524000"/>
          </a:xfrm>
        </p:spPr>
        <p:txBody>
          <a:bodyPr>
            <a:noAutofit/>
          </a:bodyPr>
          <a:lstStyle/>
          <a:p>
            <a:r>
              <a:rPr lang="en-US" sz="3600" dirty="0" smtClean="0">
                <a:solidFill>
                  <a:srgbClr val="4285F4"/>
                </a:solidFill>
              </a:rPr>
              <a:t>Avoid Data Wandering via @</a:t>
            </a:r>
            <a:r>
              <a:rPr lang="en-US" sz="3600" dirty="0" err="1" smtClean="0">
                <a:solidFill>
                  <a:srgbClr val="4285F4"/>
                </a:solidFill>
              </a:rPr>
              <a:t>tgwilson</a:t>
            </a:r>
            <a:endParaRPr lang="en-US" sz="3600" dirty="0">
              <a:solidFill>
                <a:srgbClr val="4285F4"/>
              </a:solidFill>
            </a:endParaRPr>
          </a:p>
        </p:txBody>
      </p:sp>
      <p:sp>
        <p:nvSpPr>
          <p:cNvPr id="2" name="Content Placeholder 1"/>
          <p:cNvSpPr>
            <a:spLocks noGrp="1"/>
          </p:cNvSpPr>
          <p:nvPr>
            <p:ph idx="1"/>
          </p:nvPr>
        </p:nvSpPr>
        <p:spPr/>
        <p:txBody>
          <a:bodyPr>
            <a:normAutofit/>
          </a:bodyPr>
          <a:lstStyle/>
          <a:p>
            <a:pPr marL="0" indent="0">
              <a:buNone/>
            </a:pPr>
            <a:r>
              <a:rPr lang="en-US" b="1" dirty="0"/>
              <a:t>I believe… </a:t>
            </a:r>
            <a:r>
              <a:rPr lang="en-US" dirty="0"/>
              <a:t>[some idea about the site or </a:t>
            </a:r>
            <a:r>
              <a:rPr lang="en-US" dirty="0" smtClean="0"/>
              <a:t>channel]</a:t>
            </a:r>
          </a:p>
          <a:p>
            <a:pPr marL="0" indent="0">
              <a:buNone/>
            </a:pPr>
            <a:endParaRPr lang="en-US" dirty="0" smtClean="0"/>
          </a:p>
          <a:p>
            <a:pPr marL="0" indent="0">
              <a:buNone/>
            </a:pPr>
            <a:r>
              <a:rPr lang="en-US" b="1" dirty="0" smtClean="0"/>
              <a:t>If </a:t>
            </a:r>
            <a:r>
              <a:rPr lang="en-US" b="1" dirty="0"/>
              <a:t>I am right, we will… </a:t>
            </a:r>
            <a:r>
              <a:rPr lang="en-US" dirty="0"/>
              <a:t>[take some specific action</a:t>
            </a:r>
            <a:r>
              <a:rPr lang="en-US" dirty="0" smtClean="0"/>
              <a:t>]</a:t>
            </a:r>
          </a:p>
        </p:txBody>
      </p:sp>
      <p:sp>
        <p:nvSpPr>
          <p:cNvPr id="3" name="Rectangle 2"/>
          <p:cNvSpPr/>
          <p:nvPr/>
        </p:nvSpPr>
        <p:spPr>
          <a:xfrm>
            <a:off x="76200" y="5934670"/>
            <a:ext cx="5181600" cy="646331"/>
          </a:xfrm>
          <a:prstGeom prst="rect">
            <a:avLst/>
          </a:prstGeom>
        </p:spPr>
        <p:txBody>
          <a:bodyPr wrap="square">
            <a:spAutoFit/>
          </a:bodyPr>
          <a:lstStyle/>
          <a:p>
            <a:r>
              <a:rPr lang="en-US" dirty="0"/>
              <a:t>http://www.practicalecommerce.com/articles/4106-Google-Analytics-How-to-Avoid-Data-wandering</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8994" y="3600910"/>
            <a:ext cx="3225006" cy="3225006"/>
          </a:xfrm>
          <a:prstGeom prst="rect">
            <a:avLst/>
          </a:prstGeom>
        </p:spPr>
      </p:pic>
    </p:spTree>
    <p:extLst>
      <p:ext uri="{BB962C8B-B14F-4D97-AF65-F5344CB8AC3E}">
        <p14:creationId xmlns:p14="http://schemas.microsoft.com/office/powerpoint/2010/main" val="2351695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4285F4"/>
        </a:solidFill>
        <a:effectLst/>
      </p:bgPr>
    </p:bg>
    <p:spTree>
      <p:nvGrpSpPr>
        <p:cNvPr id="1" name=""/>
        <p:cNvGrpSpPr/>
        <p:nvPr/>
      </p:nvGrpSpPr>
      <p:grpSpPr>
        <a:xfrm>
          <a:off x="0" y="0"/>
          <a:ext cx="0" cy="0"/>
          <a:chOff x="0" y="0"/>
          <a:chExt cx="0" cy="0"/>
        </a:xfrm>
      </p:grpSpPr>
      <p:sp>
        <p:nvSpPr>
          <p:cNvPr id="2" name="Title 1"/>
          <p:cNvSpPr txBox="1">
            <a:spLocks/>
          </p:cNvSpPr>
          <p:nvPr/>
        </p:nvSpPr>
        <p:spPr>
          <a:xfrm>
            <a:off x="822960" y="1219200"/>
            <a:ext cx="7711440" cy="1142999"/>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6600" b="1" i="0" u="none" strike="noStrike" kern="1200" cap="none" spc="0" normalizeH="0" baseline="0" noProof="0" dirty="0" smtClean="0">
                <a:ln>
                  <a:noFill/>
                </a:ln>
                <a:solidFill>
                  <a:schemeClr val="bg1"/>
                </a:solidFill>
                <a:effectLst/>
                <a:uLnTx/>
                <a:uFillTx/>
                <a:latin typeface="Segoe UI" panose="020B0502040204020203" pitchFamily="34" charset="0"/>
                <a:ea typeface="Segoe UI" panose="020B0502040204020203" pitchFamily="34" charset="0"/>
                <a:cs typeface="Segoe UI" panose="020B0502040204020203" pitchFamily="34" charset="0"/>
              </a:rPr>
              <a:t>STEP 2:</a:t>
            </a:r>
            <a:endParaRPr kumimoji="0" lang="en-US" sz="6600" b="1" i="0" u="none" strike="noStrike" kern="1200" cap="none" spc="0" normalizeH="0" baseline="0" noProof="0" dirty="0">
              <a:ln>
                <a:noFill/>
              </a:ln>
              <a:solidFill>
                <a:schemeClr val="bg1"/>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 name="Content Placeholder 3"/>
          <p:cNvSpPr>
            <a:spLocks noGrp="1"/>
          </p:cNvSpPr>
          <p:nvPr>
            <p:ph idx="1"/>
          </p:nvPr>
        </p:nvSpPr>
        <p:spPr>
          <a:xfrm>
            <a:off x="822960" y="2209800"/>
            <a:ext cx="7711440" cy="2971800"/>
          </a:xfrm>
        </p:spPr>
        <p:txBody>
          <a:bodyPr>
            <a:normAutofit/>
          </a:bodyPr>
          <a:lstStyle/>
          <a:p>
            <a:pPr marL="0" indent="0">
              <a:buNone/>
            </a:pPr>
            <a:r>
              <a:rPr lang="en-US" sz="4800" dirty="0" smtClean="0">
                <a:solidFill>
                  <a:schemeClr val="bg1"/>
                </a:solidFill>
              </a:rPr>
              <a:t>Be really clear about your #measure objectives.</a:t>
            </a:r>
          </a:p>
        </p:txBody>
      </p:sp>
    </p:spTree>
    <p:extLst>
      <p:ext uri="{BB962C8B-B14F-4D97-AF65-F5344CB8AC3E}">
        <p14:creationId xmlns:p14="http://schemas.microsoft.com/office/powerpoint/2010/main" val="16949386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95230" y="274638"/>
            <a:ext cx="7543800" cy="1325562"/>
          </a:xfrm>
        </p:spPr>
        <p:txBody>
          <a:bodyPr>
            <a:normAutofit fontScale="90000"/>
          </a:bodyPr>
          <a:lstStyle/>
          <a:p>
            <a:r>
              <a:rPr lang="en-US" b="1" dirty="0" smtClean="0">
                <a:solidFill>
                  <a:srgbClr val="4285F4"/>
                </a:solidFill>
              </a:rPr>
              <a:t>Make sure you’re able to segment your content</a:t>
            </a:r>
            <a:endParaRPr lang="en-US" dirty="0">
              <a:solidFill>
                <a:srgbClr val="4285F4"/>
              </a:solidFill>
            </a:endParaRPr>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r="23980"/>
          <a:stretch/>
        </p:blipFill>
        <p:spPr>
          <a:xfrm>
            <a:off x="1295400" y="1647464"/>
            <a:ext cx="6838830" cy="5210536"/>
          </a:xfrm>
        </p:spPr>
      </p:pic>
    </p:spTree>
    <p:extLst>
      <p:ext uri="{BB962C8B-B14F-4D97-AF65-F5344CB8AC3E}">
        <p14:creationId xmlns:p14="http://schemas.microsoft.com/office/powerpoint/2010/main" val="1170606481"/>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457200"/>
            <a:ext cx="6324600" cy="3048000"/>
          </a:xfrm>
        </p:spPr>
        <p:txBody>
          <a:bodyPr>
            <a:normAutofit/>
          </a:bodyPr>
          <a:lstStyle/>
          <a:p>
            <a:r>
              <a:rPr lang="en-US" sz="4800" b="1" dirty="0" smtClean="0">
                <a:solidFill>
                  <a:srgbClr val="4285F4"/>
                </a:solidFill>
                <a:latin typeface="Segoe UI Light" panose="020B0502040204020203" pitchFamily="34" charset="0"/>
                <a:cs typeface="Segoe UI Semilight" panose="020B0402040204020203" pitchFamily="34" charset="0"/>
              </a:rPr>
              <a:t>I Use Twitter</a:t>
            </a:r>
            <a:r>
              <a:rPr lang="en-US" sz="4000" b="1" dirty="0" smtClean="0">
                <a:solidFill>
                  <a:srgbClr val="4285F4"/>
                </a:solidFill>
                <a:latin typeface="Segoe UI Light" panose="020B0502040204020203" pitchFamily="34" charset="0"/>
                <a:cs typeface="Segoe UI Semilight" panose="020B0402040204020203" pitchFamily="34" charset="0"/>
              </a:rPr>
              <a:t/>
            </a:r>
            <a:br>
              <a:rPr lang="en-US" sz="4000" b="1" dirty="0" smtClean="0">
                <a:solidFill>
                  <a:srgbClr val="4285F4"/>
                </a:solidFill>
                <a:latin typeface="Segoe UI Light" panose="020B0502040204020203" pitchFamily="34" charset="0"/>
                <a:cs typeface="Segoe UI Semilight" panose="020B0402040204020203" pitchFamily="34" charset="0"/>
              </a:rPr>
            </a:br>
            <a:r>
              <a:rPr lang="en-US" sz="6600" b="1" dirty="0" smtClean="0">
                <a:latin typeface="Segoe UI Light" panose="020B0502040204020203" pitchFamily="34" charset="0"/>
                <a:cs typeface="Segoe UI Semilight" panose="020B0402040204020203" pitchFamily="34" charset="0"/>
              </a:rPr>
              <a:t>@</a:t>
            </a:r>
            <a:r>
              <a:rPr lang="en-US" sz="6600" b="1" dirty="0" err="1" smtClean="0">
                <a:latin typeface="Segoe UI Light" panose="020B0502040204020203" pitchFamily="34" charset="0"/>
                <a:cs typeface="Segoe UI Semilight" panose="020B0402040204020203" pitchFamily="34" charset="0"/>
              </a:rPr>
              <a:t>analyticsninja</a:t>
            </a:r>
            <a:endParaRPr lang="en-US" b="1" dirty="0">
              <a:solidFill>
                <a:srgbClr val="7F271B"/>
              </a:solidFill>
              <a:latin typeface="Segoe UI Semibold" panose="020B0702040204020203" pitchFamily="34" charset="0"/>
            </a:endParaRPr>
          </a:p>
        </p:txBody>
      </p:sp>
      <p:sp>
        <p:nvSpPr>
          <p:cNvPr id="5" name="Content Placeholder 4"/>
          <p:cNvSpPr>
            <a:spLocks noGrp="1"/>
          </p:cNvSpPr>
          <p:nvPr>
            <p:ph sz="half" idx="2"/>
          </p:nvPr>
        </p:nvSpPr>
        <p:spPr>
          <a:xfrm>
            <a:off x="457200" y="2174875"/>
            <a:ext cx="3124200" cy="2016125"/>
          </a:xfrm>
        </p:spPr>
        <p:txBody>
          <a:bodyPr>
            <a:normAutofit/>
          </a:bodyPr>
          <a:lstStyle/>
          <a:p>
            <a:pPr marL="0" indent="0">
              <a:buNone/>
            </a:pPr>
            <a:endParaRPr lang="en-US" dirty="0" smtClean="0"/>
          </a:p>
          <a:p>
            <a:pPr marL="0" indent="0">
              <a:buNone/>
            </a:pPr>
            <a:endParaRPr lang="en-US" dirty="0" smtClean="0"/>
          </a:p>
        </p:txBody>
      </p:sp>
      <p:pic>
        <p:nvPicPr>
          <p:cNvPr id="3074" name="Picture 2" descr="E:\Google Drive\My Pictures\2015-09 Eliezer bris - leibowitz pics\1-DSC_123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3008512"/>
            <a:ext cx="5791200" cy="3849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4196178"/>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41283" r="-41283"/>
          <a:stretch/>
        </p:blipFill>
        <p:spPr>
          <a:xfrm>
            <a:off x="182880" y="1905000"/>
            <a:ext cx="3848100" cy="1619250"/>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913" t="9550" r="52583" b="52973"/>
          <a:stretch/>
        </p:blipFill>
        <p:spPr>
          <a:xfrm>
            <a:off x="2362200" y="1193235"/>
            <a:ext cx="6739880" cy="566476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7478" y="1688460"/>
            <a:ext cx="6102690" cy="3264540"/>
          </a:xfrm>
          <a:prstGeom prst="rect">
            <a:avLst/>
          </a:prstGeom>
        </p:spPr>
      </p:pic>
      <p:sp>
        <p:nvSpPr>
          <p:cNvPr id="7" name="Rectangle 6"/>
          <p:cNvSpPr/>
          <p:nvPr/>
        </p:nvSpPr>
        <p:spPr>
          <a:xfrm>
            <a:off x="187796" y="6168041"/>
            <a:ext cx="9118169" cy="307777"/>
          </a:xfrm>
          <a:prstGeom prst="rect">
            <a:avLst/>
          </a:prstGeom>
        </p:spPr>
        <p:txBody>
          <a:bodyPr wrap="square">
            <a:spAutoFit/>
          </a:bodyPr>
          <a:lstStyle/>
          <a:p>
            <a:r>
              <a:rPr lang="en-US" sz="1400" b="1" i="1" dirty="0" smtClean="0">
                <a:latin typeface="Segoe UI Light" panose="020B0502040204020203" pitchFamily="34" charset="0"/>
                <a:cs typeface="Segoe UI Light" panose="020B0502040204020203" pitchFamily="34" charset="0"/>
              </a:rPr>
              <a:t>www.lunametrics.com/blog/2014/01/24/classify-blog-posts-analytics-content-groupings</a:t>
            </a:r>
            <a:endParaRPr lang="en-US" b="1" dirty="0"/>
          </a:p>
        </p:txBody>
      </p:sp>
      <p:sp>
        <p:nvSpPr>
          <p:cNvPr id="8" name="Title 6"/>
          <p:cNvSpPr>
            <a:spLocks noGrp="1"/>
          </p:cNvSpPr>
          <p:nvPr>
            <p:ph type="title"/>
          </p:nvPr>
        </p:nvSpPr>
        <p:spPr>
          <a:xfrm>
            <a:off x="0" y="0"/>
            <a:ext cx="9144000" cy="1143000"/>
          </a:xfrm>
        </p:spPr>
        <p:txBody>
          <a:bodyPr>
            <a:noAutofit/>
          </a:bodyPr>
          <a:lstStyle/>
          <a:p>
            <a:r>
              <a:rPr lang="en-US" dirty="0" smtClean="0">
                <a:solidFill>
                  <a:srgbClr val="4285F4"/>
                </a:solidFill>
                <a:cs typeface="Segoe UI Semibold" panose="020B0702040204020203" pitchFamily="34" charset="0"/>
              </a:rPr>
              <a:t>Use these as content groupings</a:t>
            </a:r>
            <a:endParaRPr lang="en-US" dirty="0">
              <a:solidFill>
                <a:srgbClr val="4285F4"/>
              </a:solidFill>
              <a:cs typeface="Segoe UI Semibold" panose="020B0702040204020203" pitchFamily="34" charset="0"/>
            </a:endParaRPr>
          </a:p>
        </p:txBody>
      </p:sp>
      <p:sp>
        <p:nvSpPr>
          <p:cNvPr id="2" name="Heart 1"/>
          <p:cNvSpPr/>
          <p:nvPr/>
        </p:nvSpPr>
        <p:spPr>
          <a:xfrm>
            <a:off x="685800" y="4739291"/>
            <a:ext cx="685800" cy="656021"/>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a:off x="1183961" y="5436697"/>
            <a:ext cx="375278" cy="68995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354214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153400" cy="1630362"/>
          </a:xfrm>
        </p:spPr>
        <p:txBody>
          <a:bodyPr>
            <a:normAutofit/>
          </a:bodyPr>
          <a:lstStyle/>
          <a:p>
            <a:r>
              <a:rPr lang="en-US" dirty="0" smtClean="0">
                <a:solidFill>
                  <a:srgbClr val="4285F4"/>
                </a:solidFill>
                <a:cs typeface="Segoe UI Semibold" panose="020B0702040204020203" pitchFamily="34" charset="0"/>
              </a:rPr>
              <a:t>Look at broader business objectives over time</a:t>
            </a:r>
            <a:endParaRPr lang="en-US" dirty="0">
              <a:solidFill>
                <a:srgbClr val="4285F4"/>
              </a:solidFill>
              <a:cs typeface="Segoe UI Semibold" panose="020B0702040204020203" pitchFamily="34" charset="0"/>
            </a:endParaRPr>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14400" y="1981201"/>
            <a:ext cx="8125258" cy="4876800"/>
          </a:xfrm>
        </p:spPr>
      </p:pic>
    </p:spTree>
    <p:extLst>
      <p:ext uri="{BB962C8B-B14F-4D97-AF65-F5344CB8AC3E}">
        <p14:creationId xmlns:p14="http://schemas.microsoft.com/office/powerpoint/2010/main" val="3524843712"/>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76200"/>
            <a:ext cx="9095724" cy="1828800"/>
          </a:xfrm>
        </p:spPr>
        <p:txBody>
          <a:bodyPr>
            <a:normAutofit/>
          </a:bodyPr>
          <a:lstStyle/>
          <a:p>
            <a:r>
              <a:rPr lang="en-US" sz="3600" dirty="0" smtClean="0">
                <a:solidFill>
                  <a:srgbClr val="4285F4"/>
                </a:solidFill>
                <a:cs typeface="Segoe UI Semibold" panose="020B0702040204020203" pitchFamily="34" charset="0"/>
              </a:rPr>
              <a:t>Publishers have long term goals of increasing content consumption per user</a:t>
            </a:r>
            <a:endParaRPr lang="en-US" sz="3600" dirty="0">
              <a:solidFill>
                <a:srgbClr val="4285F4"/>
              </a:solidFill>
              <a:cs typeface="Segoe UI Semibold" panose="020B0702040204020203" pitchFamily="34" charset="0"/>
            </a:endParaRP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533" y="2057400"/>
            <a:ext cx="9059191" cy="3581400"/>
          </a:xfrm>
        </p:spPr>
      </p:pic>
    </p:spTree>
    <p:extLst>
      <p:ext uri="{BB962C8B-B14F-4D97-AF65-F5344CB8AC3E}">
        <p14:creationId xmlns:p14="http://schemas.microsoft.com/office/powerpoint/2010/main" val="963171366"/>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52400"/>
            <a:ext cx="9064048" cy="2057400"/>
          </a:xfrm>
        </p:spPr>
        <p:txBody>
          <a:bodyPr>
            <a:normAutofit fontScale="90000"/>
          </a:bodyPr>
          <a:lstStyle/>
          <a:p>
            <a:r>
              <a:rPr lang="en-US" b="1" dirty="0" smtClean="0">
                <a:solidFill>
                  <a:srgbClr val="4285F4"/>
                </a:solidFill>
                <a:cs typeface="Segoe UI Semibold" panose="020B0702040204020203" pitchFamily="34" charset="0"/>
              </a:rPr>
              <a:t>It can be easy to get stuck in the “session” mud because of GA’s defaults</a:t>
            </a:r>
            <a:endParaRPr lang="en-US" dirty="0">
              <a:solidFill>
                <a:srgbClr val="4285F4"/>
              </a:solidFill>
              <a:cs typeface="Segoe UI Semibold" panose="020B0702040204020203" pitchFamily="34" charset="0"/>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799" y="2667000"/>
            <a:ext cx="8759249" cy="4191000"/>
          </a:xfrm>
        </p:spPr>
      </p:pic>
    </p:spTree>
    <p:extLst>
      <p:ext uri="{BB962C8B-B14F-4D97-AF65-F5344CB8AC3E}">
        <p14:creationId xmlns:p14="http://schemas.microsoft.com/office/powerpoint/2010/main" val="1272749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64342" y="1800727"/>
            <a:ext cx="8479658" cy="5105400"/>
          </a:xfrm>
        </p:spPr>
      </p:pic>
      <p:sp>
        <p:nvSpPr>
          <p:cNvPr id="4" name="Title 3"/>
          <p:cNvSpPr>
            <a:spLocks noGrp="1"/>
          </p:cNvSpPr>
          <p:nvPr>
            <p:ph type="title"/>
          </p:nvPr>
        </p:nvSpPr>
        <p:spPr>
          <a:xfrm>
            <a:off x="457200" y="226512"/>
            <a:ext cx="8354410" cy="1630362"/>
          </a:xfrm>
        </p:spPr>
        <p:txBody>
          <a:bodyPr>
            <a:noAutofit/>
          </a:bodyPr>
          <a:lstStyle/>
          <a:p>
            <a:r>
              <a:rPr lang="en-US" sz="3600" dirty="0" smtClean="0">
                <a:solidFill>
                  <a:srgbClr val="4285F4"/>
                </a:solidFill>
                <a:cs typeface="Segoe UI Semibold" panose="020B0702040204020203" pitchFamily="34" charset="0"/>
              </a:rPr>
              <a:t>Use pan-session reports and user based analysis then find the segments that lead to money</a:t>
            </a:r>
            <a:endParaRPr lang="en-US" sz="3600" dirty="0">
              <a:solidFill>
                <a:srgbClr val="4285F4"/>
              </a:solidFill>
              <a:cs typeface="Segoe UI Semibold" panose="020B0702040204020203" pitchFamily="34" charset="0"/>
            </a:endParaRPr>
          </a:p>
        </p:txBody>
      </p:sp>
    </p:spTree>
    <p:extLst>
      <p:ext uri="{BB962C8B-B14F-4D97-AF65-F5344CB8AC3E}">
        <p14:creationId xmlns:p14="http://schemas.microsoft.com/office/powerpoint/2010/main" val="3860594350"/>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b="1" dirty="0" smtClean="0">
                <a:solidFill>
                  <a:srgbClr val="4285F4"/>
                </a:solidFill>
              </a:rPr>
              <a:t>Better than Time on Page / Site</a:t>
            </a:r>
            <a:endParaRPr lang="en-US" dirty="0">
              <a:solidFill>
                <a:srgbClr val="4285F4"/>
              </a:solidFill>
            </a:endParaRPr>
          </a:p>
        </p:txBody>
      </p:sp>
      <p:sp>
        <p:nvSpPr>
          <p:cNvPr id="2" name="Content Placeholder 1"/>
          <p:cNvSpPr>
            <a:spLocks noGrp="1"/>
          </p:cNvSpPr>
          <p:nvPr>
            <p:ph idx="1"/>
          </p:nvPr>
        </p:nvSpPr>
        <p:spPr/>
        <p:txBody>
          <a:bodyPr>
            <a:normAutofit lnSpcReduction="10000"/>
          </a:bodyPr>
          <a:lstStyle/>
          <a:p>
            <a:pPr marL="0" indent="0">
              <a:buNone/>
            </a:pPr>
            <a:r>
              <a:rPr lang="en-US" dirty="0" smtClean="0"/>
              <a:t>Content Page Views per Session</a:t>
            </a:r>
          </a:p>
          <a:p>
            <a:pPr marL="0" indent="0">
              <a:buNone/>
            </a:pPr>
            <a:r>
              <a:rPr lang="en-US" b="1" dirty="0" smtClean="0"/>
              <a:t>Ad Revenue per Session</a:t>
            </a:r>
          </a:p>
          <a:p>
            <a:pPr marL="0" indent="0">
              <a:buNone/>
            </a:pPr>
            <a:r>
              <a:rPr lang="en-US" dirty="0" smtClean="0"/>
              <a:t>Number of shares / share rate</a:t>
            </a:r>
          </a:p>
          <a:p>
            <a:pPr marL="0" indent="0">
              <a:buNone/>
            </a:pPr>
            <a:r>
              <a:rPr lang="en-US" dirty="0" smtClean="0"/>
              <a:t>Download Rate</a:t>
            </a:r>
          </a:p>
          <a:p>
            <a:pPr marL="0" indent="0">
              <a:buNone/>
            </a:pPr>
            <a:r>
              <a:rPr lang="en-US" dirty="0" smtClean="0"/>
              <a:t>Poll Participation Rate</a:t>
            </a:r>
          </a:p>
          <a:p>
            <a:pPr marL="0" indent="0">
              <a:buNone/>
            </a:pPr>
            <a:r>
              <a:rPr lang="en-US" dirty="0" smtClean="0"/>
              <a:t>Video Play Rate</a:t>
            </a:r>
          </a:p>
          <a:p>
            <a:pPr marL="0" indent="0">
              <a:buNone/>
            </a:pPr>
            <a:r>
              <a:rPr lang="en-US" dirty="0" smtClean="0"/>
              <a:t>Social Follow Rate</a:t>
            </a:r>
          </a:p>
          <a:p>
            <a:pPr marL="0" indent="0">
              <a:buNone/>
            </a:pPr>
            <a:r>
              <a:rPr lang="en-US" dirty="0" smtClean="0"/>
              <a:t>Account Creation Rate</a:t>
            </a:r>
            <a:endParaRPr lang="en-US" dirty="0"/>
          </a:p>
        </p:txBody>
      </p:sp>
      <p:sp>
        <p:nvSpPr>
          <p:cNvPr id="5" name="Rectangle 4"/>
          <p:cNvSpPr/>
          <p:nvPr/>
        </p:nvSpPr>
        <p:spPr>
          <a:xfrm>
            <a:off x="0" y="6150745"/>
            <a:ext cx="6705600" cy="646331"/>
          </a:xfrm>
          <a:prstGeom prst="rect">
            <a:avLst/>
          </a:prstGeom>
        </p:spPr>
        <p:txBody>
          <a:bodyPr wrap="square">
            <a:spAutoFit/>
          </a:bodyPr>
          <a:lstStyle/>
          <a:p>
            <a:r>
              <a:rPr lang="en-US" b="1" dirty="0">
                <a:solidFill>
                  <a:schemeClr val="tx2">
                    <a:lumMod val="60000"/>
                    <a:lumOff val="40000"/>
                  </a:schemeClr>
                </a:solidFill>
              </a:rPr>
              <a:t>http://michele.webanalyticsdemystified.com/2013/09/better-ways-to-measure-content-engagement-than-time-metrics.html</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5600" y="4318794"/>
            <a:ext cx="2539206" cy="2539206"/>
          </a:xfrm>
          <a:prstGeom prst="rect">
            <a:avLst/>
          </a:prstGeom>
        </p:spPr>
      </p:pic>
    </p:spTree>
    <p:extLst>
      <p:ext uri="{BB962C8B-B14F-4D97-AF65-F5344CB8AC3E}">
        <p14:creationId xmlns:p14="http://schemas.microsoft.com/office/powerpoint/2010/main" val="20251302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500"/>
                                        <p:tgtEl>
                                          <p:spTgt spid="2">
                                            <p:txEl>
                                              <p:pRg st="0" end="0"/>
                                            </p:txEl>
                                          </p:spTgt>
                                        </p:tgtEl>
                                      </p:cBhvr>
                                    </p:animEffect>
                                  </p:childTnLst>
                                  <p:subTnLst>
                                    <p:animClr clrSpc="rgb" dir="cw">
                                      <p:cBhvr override="childStyle">
                                        <p:cTn dur="1" fill="hold" display="0" masterRel="nextClick" afterEffect="1"/>
                                        <p:tgtEl>
                                          <p:spTgt spid="2">
                                            <p:txEl>
                                              <p:pRg st="0" end="0"/>
                                            </p:txEl>
                                          </p:spTgt>
                                        </p:tgtEl>
                                        <p:attrNameLst>
                                          <p:attrName>ppt_c</p:attrName>
                                        </p:attrNameLst>
                                      </p:cBhvr>
                                      <p:to>
                                        <a:schemeClr val="bg2"/>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fade">
                                      <p:cBhvr>
                                        <p:cTn id="22" dur="500"/>
                                        <p:tgtEl>
                                          <p:spTgt spid="2">
                                            <p:txEl>
                                              <p:pRg st="1" end="1"/>
                                            </p:txEl>
                                          </p:spTgt>
                                        </p:tgtEl>
                                      </p:cBhvr>
                                    </p:animEffect>
                                  </p:childTnLst>
                                  <p:subTnLst>
                                    <p:animClr clrSpc="rgb" dir="cw">
                                      <p:cBhvr override="childStyle">
                                        <p:cTn dur="1" fill="hold" display="0" masterRel="nextClick" afterEffect="1"/>
                                        <p:tgtEl>
                                          <p:spTgt spid="2">
                                            <p:txEl>
                                              <p:pRg st="1" end="1"/>
                                            </p:txEl>
                                          </p:spTgt>
                                        </p:tgtEl>
                                        <p:attrNameLst>
                                          <p:attrName>ppt_c</p:attrName>
                                        </p:attrNameLst>
                                      </p:cBhvr>
                                      <p:to>
                                        <a:schemeClr val="bg2"/>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fade">
                                      <p:cBhvr>
                                        <p:cTn id="27" dur="500"/>
                                        <p:tgtEl>
                                          <p:spTgt spid="2">
                                            <p:txEl>
                                              <p:pRg st="2" end="2"/>
                                            </p:txEl>
                                          </p:spTgt>
                                        </p:tgtEl>
                                      </p:cBhvr>
                                    </p:animEffect>
                                  </p:childTnLst>
                                  <p:subTnLst>
                                    <p:animClr clrSpc="rgb" dir="cw">
                                      <p:cBhvr override="childStyle">
                                        <p:cTn dur="1" fill="hold" display="0" masterRel="nextClick" afterEffect="1"/>
                                        <p:tgtEl>
                                          <p:spTgt spid="2">
                                            <p:txEl>
                                              <p:pRg st="2" end="2"/>
                                            </p:txEl>
                                          </p:spTgt>
                                        </p:tgtEl>
                                        <p:attrNameLst>
                                          <p:attrName>ppt_c</p:attrName>
                                        </p:attrNameLst>
                                      </p:cBhvr>
                                      <p:to>
                                        <a:schemeClr val="bg2"/>
                                      </p:to>
                                    </p:animClr>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Effect transition="in" filter="fade">
                                      <p:cBhvr>
                                        <p:cTn id="32" dur="500"/>
                                        <p:tgtEl>
                                          <p:spTgt spid="2">
                                            <p:txEl>
                                              <p:pRg st="3" end="3"/>
                                            </p:txEl>
                                          </p:spTgt>
                                        </p:tgtEl>
                                      </p:cBhvr>
                                    </p:animEffect>
                                  </p:childTnLst>
                                  <p:subTnLst>
                                    <p:animClr clrSpc="rgb" dir="cw">
                                      <p:cBhvr override="childStyle">
                                        <p:cTn dur="1" fill="hold" display="0" masterRel="nextClick" afterEffect="1"/>
                                        <p:tgtEl>
                                          <p:spTgt spid="2">
                                            <p:txEl>
                                              <p:pRg st="3" end="3"/>
                                            </p:txEl>
                                          </p:spTgt>
                                        </p:tgtEl>
                                        <p:attrNameLst>
                                          <p:attrName>ppt_c</p:attrName>
                                        </p:attrNameLst>
                                      </p:cBhvr>
                                      <p:to>
                                        <a:schemeClr val="bg2"/>
                                      </p:to>
                                    </p:animClr>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Effect transition="in" filter="fade">
                                      <p:cBhvr>
                                        <p:cTn id="37" dur="500"/>
                                        <p:tgtEl>
                                          <p:spTgt spid="2">
                                            <p:txEl>
                                              <p:pRg st="4" end="4"/>
                                            </p:txEl>
                                          </p:spTgt>
                                        </p:tgtEl>
                                      </p:cBhvr>
                                    </p:animEffect>
                                  </p:childTnLst>
                                  <p:subTnLst>
                                    <p:animClr clrSpc="rgb" dir="cw">
                                      <p:cBhvr override="childStyle">
                                        <p:cTn dur="1" fill="hold" display="0" masterRel="nextClick" afterEffect="1"/>
                                        <p:tgtEl>
                                          <p:spTgt spid="2">
                                            <p:txEl>
                                              <p:pRg st="4" end="4"/>
                                            </p:txEl>
                                          </p:spTgt>
                                        </p:tgtEl>
                                        <p:attrNameLst>
                                          <p:attrName>ppt_c</p:attrName>
                                        </p:attrNameLst>
                                      </p:cBhvr>
                                      <p:to>
                                        <a:schemeClr val="bg2"/>
                                      </p:to>
                                    </p:animClr>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fade">
                                      <p:cBhvr>
                                        <p:cTn id="42" dur="500"/>
                                        <p:tgtEl>
                                          <p:spTgt spid="2">
                                            <p:txEl>
                                              <p:pRg st="5" end="5"/>
                                            </p:txEl>
                                          </p:spTgt>
                                        </p:tgtEl>
                                      </p:cBhvr>
                                    </p:animEffect>
                                  </p:childTnLst>
                                  <p:subTnLst>
                                    <p:animClr clrSpc="rgb" dir="cw">
                                      <p:cBhvr override="childStyle">
                                        <p:cTn dur="1" fill="hold" display="0" masterRel="nextClick" afterEffect="1"/>
                                        <p:tgtEl>
                                          <p:spTgt spid="2">
                                            <p:txEl>
                                              <p:pRg st="5" end="5"/>
                                            </p:txEl>
                                          </p:spTgt>
                                        </p:tgtEl>
                                        <p:attrNameLst>
                                          <p:attrName>ppt_c</p:attrName>
                                        </p:attrNameLst>
                                      </p:cBhvr>
                                      <p:to>
                                        <a:schemeClr val="bg2"/>
                                      </p:to>
                                    </p:animClr>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
                                            <p:txEl>
                                              <p:pRg st="6" end="6"/>
                                            </p:txEl>
                                          </p:spTgt>
                                        </p:tgtEl>
                                        <p:attrNameLst>
                                          <p:attrName>style.visibility</p:attrName>
                                        </p:attrNameLst>
                                      </p:cBhvr>
                                      <p:to>
                                        <p:strVal val="visible"/>
                                      </p:to>
                                    </p:set>
                                    <p:animEffect transition="in" filter="fade">
                                      <p:cBhvr>
                                        <p:cTn id="47" dur="500"/>
                                        <p:tgtEl>
                                          <p:spTgt spid="2">
                                            <p:txEl>
                                              <p:pRg st="6" end="6"/>
                                            </p:txEl>
                                          </p:spTgt>
                                        </p:tgtEl>
                                      </p:cBhvr>
                                    </p:animEffect>
                                  </p:childTnLst>
                                  <p:subTnLst>
                                    <p:animClr clrSpc="rgb" dir="cw">
                                      <p:cBhvr override="childStyle">
                                        <p:cTn dur="1" fill="hold" display="0" masterRel="nextClick" afterEffect="1"/>
                                        <p:tgtEl>
                                          <p:spTgt spid="2">
                                            <p:txEl>
                                              <p:pRg st="6" end="6"/>
                                            </p:txEl>
                                          </p:spTgt>
                                        </p:tgtEl>
                                        <p:attrNameLst>
                                          <p:attrName>ppt_c</p:attrName>
                                        </p:attrNameLst>
                                      </p:cBhvr>
                                      <p:to>
                                        <a:schemeClr val="bg2"/>
                                      </p:to>
                                    </p:animClr>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
                                            <p:txEl>
                                              <p:pRg st="7" end="7"/>
                                            </p:txEl>
                                          </p:spTgt>
                                        </p:tgtEl>
                                        <p:attrNameLst>
                                          <p:attrName>style.visibility</p:attrName>
                                        </p:attrNameLst>
                                      </p:cBhvr>
                                      <p:to>
                                        <p:strVal val="visible"/>
                                      </p:to>
                                    </p:set>
                                    <p:animEffect transition="in" filter="fade">
                                      <p:cBhvr>
                                        <p:cTn id="5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0"/>
            <a:ext cx="7848600" cy="1143000"/>
          </a:xfrm>
        </p:spPr>
        <p:txBody>
          <a:bodyPr>
            <a:normAutofit/>
          </a:bodyPr>
          <a:lstStyle/>
          <a:p>
            <a:r>
              <a:rPr lang="en-US" b="1" dirty="0" smtClean="0"/>
              <a:t>Create Session Scoring</a:t>
            </a:r>
            <a:endParaRPr lang="en-US" dirty="0"/>
          </a:p>
        </p:txBody>
      </p:sp>
      <p:sp>
        <p:nvSpPr>
          <p:cNvPr id="5" name="Rectangle 4"/>
          <p:cNvSpPr/>
          <p:nvPr/>
        </p:nvSpPr>
        <p:spPr>
          <a:xfrm>
            <a:off x="2438400" y="6201406"/>
            <a:ext cx="6705600" cy="646331"/>
          </a:xfrm>
          <a:prstGeom prst="rect">
            <a:avLst/>
          </a:prstGeom>
        </p:spPr>
        <p:txBody>
          <a:bodyPr wrap="square">
            <a:spAutoFit/>
          </a:bodyPr>
          <a:lstStyle/>
          <a:p>
            <a:r>
              <a:rPr lang="en-US" b="1" dirty="0">
                <a:solidFill>
                  <a:schemeClr val="tx2">
                    <a:lumMod val="60000"/>
                    <a:lumOff val="40000"/>
                  </a:schemeClr>
                </a:solidFill>
              </a:rPr>
              <a:t>http://michele.webanalyticsdemystified.com/2013/09/better-ways-to-measure-content-engagement-than-time-metrics.html</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990600"/>
            <a:ext cx="7162800" cy="5087547"/>
          </a:xfrm>
        </p:spPr>
      </p:pic>
    </p:spTree>
    <p:extLst>
      <p:ext uri="{BB962C8B-B14F-4D97-AF65-F5344CB8AC3E}">
        <p14:creationId xmlns:p14="http://schemas.microsoft.com/office/powerpoint/2010/main" val="3369388993"/>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b="1" dirty="0" smtClean="0"/>
              <a:t>Create Session Scoring</a:t>
            </a:r>
            <a:endParaRPr lang="en-US" dirty="0"/>
          </a:p>
        </p:txBody>
      </p:sp>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799" y="1828800"/>
            <a:ext cx="8779743" cy="3657600"/>
          </a:xfrm>
        </p:spPr>
      </p:pic>
      <p:sp>
        <p:nvSpPr>
          <p:cNvPr id="5" name="Rectangle 4"/>
          <p:cNvSpPr/>
          <p:nvPr/>
        </p:nvSpPr>
        <p:spPr>
          <a:xfrm>
            <a:off x="2438400" y="5933337"/>
            <a:ext cx="6705600" cy="646331"/>
          </a:xfrm>
          <a:prstGeom prst="rect">
            <a:avLst/>
          </a:prstGeom>
        </p:spPr>
        <p:txBody>
          <a:bodyPr wrap="square">
            <a:spAutoFit/>
          </a:bodyPr>
          <a:lstStyle/>
          <a:p>
            <a:r>
              <a:rPr lang="en-US" b="1" dirty="0">
                <a:solidFill>
                  <a:schemeClr val="tx2">
                    <a:lumMod val="60000"/>
                    <a:lumOff val="40000"/>
                  </a:schemeClr>
                </a:solidFill>
              </a:rPr>
              <a:t>http://michele.webanalyticsdemystified.com/2013/09/better-ways-to-measure-content-engagement-than-time-metrics.html</a:t>
            </a:r>
          </a:p>
        </p:txBody>
      </p:sp>
    </p:spTree>
    <p:extLst>
      <p:ext uri="{BB962C8B-B14F-4D97-AF65-F5344CB8AC3E}">
        <p14:creationId xmlns:p14="http://schemas.microsoft.com/office/powerpoint/2010/main" val="711682276"/>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4285F4"/>
        </a:solidFill>
        <a:effectLst/>
      </p:bgPr>
    </p:bg>
    <p:spTree>
      <p:nvGrpSpPr>
        <p:cNvPr id="1" name=""/>
        <p:cNvGrpSpPr/>
        <p:nvPr/>
      </p:nvGrpSpPr>
      <p:grpSpPr>
        <a:xfrm>
          <a:off x="0" y="0"/>
          <a:ext cx="0" cy="0"/>
          <a:chOff x="0" y="0"/>
          <a:chExt cx="0" cy="0"/>
        </a:xfrm>
      </p:grpSpPr>
      <p:sp>
        <p:nvSpPr>
          <p:cNvPr id="2" name="Title 1"/>
          <p:cNvSpPr txBox="1">
            <a:spLocks/>
          </p:cNvSpPr>
          <p:nvPr/>
        </p:nvSpPr>
        <p:spPr>
          <a:xfrm>
            <a:off x="822960" y="1219200"/>
            <a:ext cx="7711440" cy="1142999"/>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6600" b="1" i="0" u="none" strike="noStrike" kern="1200" cap="none" spc="0" normalizeH="0" baseline="0" noProof="0" dirty="0" smtClean="0">
                <a:ln>
                  <a:noFill/>
                </a:ln>
                <a:solidFill>
                  <a:schemeClr val="bg1"/>
                </a:solidFill>
                <a:effectLst/>
                <a:uLnTx/>
                <a:uFillTx/>
                <a:latin typeface="Segoe UI" panose="020B0502040204020203" pitchFamily="34" charset="0"/>
                <a:ea typeface="Segoe UI" panose="020B0502040204020203" pitchFamily="34" charset="0"/>
                <a:cs typeface="Segoe UI" panose="020B0502040204020203" pitchFamily="34" charset="0"/>
              </a:rPr>
              <a:t>STEP 3:</a:t>
            </a:r>
            <a:endParaRPr kumimoji="0" lang="en-US" sz="6600" b="1" i="0" u="none" strike="noStrike" kern="1200" cap="none" spc="0" normalizeH="0" baseline="0" noProof="0" dirty="0">
              <a:ln>
                <a:noFill/>
              </a:ln>
              <a:solidFill>
                <a:schemeClr val="bg1"/>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 name="Content Placeholder 3"/>
          <p:cNvSpPr>
            <a:spLocks noGrp="1"/>
          </p:cNvSpPr>
          <p:nvPr>
            <p:ph idx="1"/>
          </p:nvPr>
        </p:nvSpPr>
        <p:spPr>
          <a:xfrm>
            <a:off x="304800" y="2209800"/>
            <a:ext cx="8534400" cy="4572000"/>
          </a:xfrm>
        </p:spPr>
        <p:txBody>
          <a:bodyPr>
            <a:normAutofit/>
          </a:bodyPr>
          <a:lstStyle/>
          <a:p>
            <a:pPr marL="0" indent="0">
              <a:buNone/>
            </a:pPr>
            <a:r>
              <a:rPr lang="en-US" sz="4800" dirty="0" smtClean="0">
                <a:solidFill>
                  <a:schemeClr val="bg1"/>
                </a:solidFill>
              </a:rPr>
              <a:t>Segment, Segment, Segment, Segment, Segment, Segment</a:t>
            </a:r>
            <a:r>
              <a:rPr lang="en-US" sz="4800" dirty="0">
                <a:solidFill>
                  <a:schemeClr val="bg1"/>
                </a:solidFill>
              </a:rPr>
              <a:t>, Segment, </a:t>
            </a:r>
            <a:r>
              <a:rPr lang="en-US" sz="4800" dirty="0" smtClean="0">
                <a:solidFill>
                  <a:schemeClr val="bg1"/>
                </a:solidFill>
              </a:rPr>
              <a:t>Segment, </a:t>
            </a:r>
            <a:r>
              <a:rPr lang="en-US" sz="4800" dirty="0">
                <a:solidFill>
                  <a:schemeClr val="bg1"/>
                </a:solidFill>
              </a:rPr>
              <a:t>Segment, Segment, </a:t>
            </a:r>
            <a:r>
              <a:rPr lang="en-US" sz="4800" dirty="0" smtClean="0">
                <a:solidFill>
                  <a:schemeClr val="bg1"/>
                </a:solidFill>
              </a:rPr>
              <a:t>Segment,</a:t>
            </a:r>
            <a:r>
              <a:rPr lang="en-US" sz="4800" dirty="0">
                <a:solidFill>
                  <a:schemeClr val="bg1"/>
                </a:solidFill>
              </a:rPr>
              <a:t> Segment, Segment, </a:t>
            </a:r>
            <a:r>
              <a:rPr lang="en-US" sz="4800" dirty="0" smtClean="0">
                <a:solidFill>
                  <a:schemeClr val="bg1"/>
                </a:solidFill>
              </a:rPr>
              <a:t>Segment,</a:t>
            </a:r>
            <a:r>
              <a:rPr lang="en-US" sz="4800" dirty="0">
                <a:solidFill>
                  <a:schemeClr val="bg1"/>
                </a:solidFill>
              </a:rPr>
              <a:t> Segment, Segment, </a:t>
            </a:r>
            <a:r>
              <a:rPr lang="en-US" sz="4800" dirty="0" smtClean="0">
                <a:solidFill>
                  <a:schemeClr val="bg1"/>
                </a:solidFill>
              </a:rPr>
              <a:t>Segment, Segment.</a:t>
            </a:r>
          </a:p>
        </p:txBody>
      </p:sp>
    </p:spTree>
    <p:extLst>
      <p:ext uri="{BB962C8B-B14F-4D97-AF65-F5344CB8AC3E}">
        <p14:creationId xmlns:p14="http://schemas.microsoft.com/office/powerpoint/2010/main" val="24893062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es_conf_and_expo_horz_white.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457200" y="127771"/>
            <a:ext cx="1287891" cy="301752"/>
          </a:xfrm>
          <a:prstGeom prst="rect">
            <a:avLst/>
          </a:prstGeom>
        </p:spPr>
      </p:pic>
      <p:sp>
        <p:nvSpPr>
          <p:cNvPr id="2" name="Title 1"/>
          <p:cNvSpPr>
            <a:spLocks noGrp="1"/>
          </p:cNvSpPr>
          <p:nvPr>
            <p:ph type="title"/>
          </p:nvPr>
        </p:nvSpPr>
        <p:spPr>
          <a:xfrm>
            <a:off x="279133" y="1"/>
            <a:ext cx="8864867" cy="838199"/>
          </a:xfrm>
        </p:spPr>
        <p:txBody>
          <a:bodyPr>
            <a:normAutofit/>
          </a:bodyPr>
          <a:lstStyle/>
          <a:p>
            <a:r>
              <a:rPr lang="en-US" sz="4000" b="1" dirty="0" smtClean="0">
                <a:solidFill>
                  <a:srgbClr val="4285F4"/>
                </a:solidFill>
              </a:rPr>
              <a:t>Two Tiered Segmentation</a:t>
            </a:r>
            <a:endParaRPr lang="en-US" sz="4000" b="1" dirty="0">
              <a:solidFill>
                <a:srgbClr val="4285F4"/>
              </a:solidFill>
            </a:endParaRPr>
          </a:p>
        </p:txBody>
      </p:sp>
      <p:sp>
        <p:nvSpPr>
          <p:cNvPr id="4" name="Rectangle 3"/>
          <p:cNvSpPr/>
          <p:nvPr/>
        </p:nvSpPr>
        <p:spPr>
          <a:xfrm>
            <a:off x="609599" y="1295400"/>
            <a:ext cx="5459467" cy="1569660"/>
          </a:xfrm>
          <a:prstGeom prst="rect">
            <a:avLst/>
          </a:prstGeom>
        </p:spPr>
        <p:txBody>
          <a:bodyPr wrap="square">
            <a:spAutoFit/>
          </a:bodyPr>
          <a:lstStyle/>
          <a:p>
            <a:r>
              <a:rPr lang="en-US" sz="3200" dirty="0" smtClean="0"/>
              <a:t>Traditional visitor </a:t>
            </a:r>
            <a:r>
              <a:rPr lang="en-US" sz="3200" dirty="0"/>
              <a:t>segmentation based on persona or relationship</a:t>
            </a:r>
          </a:p>
        </p:txBody>
      </p:sp>
      <p:sp>
        <p:nvSpPr>
          <p:cNvPr id="5" name="Rectangle 4"/>
          <p:cNvSpPr/>
          <p:nvPr/>
        </p:nvSpPr>
        <p:spPr>
          <a:xfrm>
            <a:off x="609599" y="3348335"/>
            <a:ext cx="5715000" cy="2062103"/>
          </a:xfrm>
          <a:prstGeom prst="rect">
            <a:avLst/>
          </a:prstGeom>
        </p:spPr>
        <p:txBody>
          <a:bodyPr wrap="square">
            <a:spAutoFit/>
          </a:bodyPr>
          <a:lstStyle/>
          <a:p>
            <a:r>
              <a:rPr lang="en-US" sz="3200" dirty="0" smtClean="0"/>
              <a:t>Visit </a:t>
            </a:r>
            <a:r>
              <a:rPr lang="en-US" sz="3200" dirty="0"/>
              <a:t>or unit-of-work based segmentation that is behavioral and is designed to capture the visit intent.</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3271" y="4067629"/>
            <a:ext cx="2790371" cy="2790371"/>
          </a:xfrm>
          <a:prstGeom prst="rect">
            <a:avLst/>
          </a:prstGeom>
        </p:spPr>
      </p:pic>
      <p:sp>
        <p:nvSpPr>
          <p:cNvPr id="7" name="Rectangle 6"/>
          <p:cNvSpPr/>
          <p:nvPr/>
        </p:nvSpPr>
        <p:spPr>
          <a:xfrm>
            <a:off x="5029200" y="6441286"/>
            <a:ext cx="1828800" cy="369332"/>
          </a:xfrm>
          <a:prstGeom prst="rect">
            <a:avLst/>
          </a:prstGeom>
        </p:spPr>
        <p:txBody>
          <a:bodyPr wrap="square">
            <a:spAutoFit/>
          </a:bodyPr>
          <a:lstStyle/>
          <a:p>
            <a:r>
              <a:rPr lang="en-US" b="1" dirty="0" smtClean="0"/>
              <a:t>@</a:t>
            </a:r>
            <a:r>
              <a:rPr lang="en-US" b="1" dirty="0" err="1" smtClean="0"/>
              <a:t>garyangel</a:t>
            </a:r>
            <a:endParaRPr lang="en-US" b="1" dirty="0"/>
          </a:p>
        </p:txBody>
      </p:sp>
      <p:sp>
        <p:nvSpPr>
          <p:cNvPr id="8" name="Rectangle 7"/>
          <p:cNvSpPr/>
          <p:nvPr/>
        </p:nvSpPr>
        <p:spPr>
          <a:xfrm>
            <a:off x="76200" y="5702622"/>
            <a:ext cx="6069066" cy="923330"/>
          </a:xfrm>
          <a:prstGeom prst="rect">
            <a:avLst/>
          </a:prstGeom>
        </p:spPr>
        <p:txBody>
          <a:bodyPr wrap="square">
            <a:spAutoFit/>
          </a:bodyPr>
          <a:lstStyle/>
          <a:p>
            <a:r>
              <a:rPr lang="en-US" i="1" dirty="0"/>
              <a:t>http://semphonic.blogs.com/semangel/2011/04/semphonics-two-tiered-segmentation-segmentation-for-digital-analytics-done-right.html</a:t>
            </a:r>
          </a:p>
        </p:txBody>
      </p:sp>
    </p:spTree>
    <p:extLst>
      <p:ext uri="{BB962C8B-B14F-4D97-AF65-F5344CB8AC3E}">
        <p14:creationId xmlns:p14="http://schemas.microsoft.com/office/powerpoint/2010/main" val="18314966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subTnLst>
                                    <p:animClr clrSpc="rgb" dir="cw">
                                      <p:cBhvr override="childStyle">
                                        <p:cTn dur="1" fill="hold" display="0" masterRel="nextClick" afterEffect="1"/>
                                        <p:tgtEl>
                                          <p:spTgt spid="4"/>
                                        </p:tgtEl>
                                        <p:attrNameLst>
                                          <p:attrName>ppt_c</p:attrName>
                                        </p:attrNameLst>
                                      </p:cBhvr>
                                      <p:to>
                                        <a:schemeClr val="bg2"/>
                                      </p:to>
                                    </p:animClr>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285F4"/>
        </a:solidFill>
        <a:effectLst/>
      </p:bgPr>
    </p:bg>
    <p:spTree>
      <p:nvGrpSpPr>
        <p:cNvPr id="1" name=""/>
        <p:cNvGrpSpPr/>
        <p:nvPr/>
      </p:nvGrpSpPr>
      <p:grpSpPr>
        <a:xfrm>
          <a:off x="0" y="0"/>
          <a:ext cx="0" cy="0"/>
          <a:chOff x="0" y="0"/>
          <a:chExt cx="0" cy="0"/>
        </a:xfrm>
      </p:grpSpPr>
      <p:sp>
        <p:nvSpPr>
          <p:cNvPr id="2" name="Title 1"/>
          <p:cNvSpPr txBox="1">
            <a:spLocks/>
          </p:cNvSpPr>
          <p:nvPr/>
        </p:nvSpPr>
        <p:spPr>
          <a:xfrm>
            <a:off x="822960" y="1219200"/>
            <a:ext cx="7711440" cy="1142999"/>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6600" b="1" i="0" u="none" strike="noStrike" kern="1200" cap="none" spc="0" normalizeH="0" baseline="0" noProof="0" dirty="0" smtClean="0">
                <a:ln>
                  <a:noFill/>
                </a:ln>
                <a:solidFill>
                  <a:schemeClr val="bg1"/>
                </a:solidFill>
                <a:effectLst/>
                <a:uLnTx/>
                <a:uFillTx/>
                <a:latin typeface="Segoe UI" panose="020B0502040204020203" pitchFamily="34" charset="0"/>
                <a:ea typeface="Segoe UI" panose="020B0502040204020203" pitchFamily="34" charset="0"/>
                <a:cs typeface="Segoe UI" panose="020B0502040204020203" pitchFamily="34" charset="0"/>
              </a:rPr>
              <a:t>STEP 1:</a:t>
            </a:r>
            <a:endParaRPr kumimoji="0" lang="en-US" sz="6600" b="1" i="0" u="none" strike="noStrike" kern="1200" cap="none" spc="0" normalizeH="0" baseline="0" noProof="0" dirty="0">
              <a:ln>
                <a:noFill/>
              </a:ln>
              <a:solidFill>
                <a:schemeClr val="bg1"/>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 name="Content Placeholder 3"/>
          <p:cNvSpPr>
            <a:spLocks noGrp="1"/>
          </p:cNvSpPr>
          <p:nvPr>
            <p:ph idx="1"/>
          </p:nvPr>
        </p:nvSpPr>
        <p:spPr>
          <a:xfrm>
            <a:off x="822960" y="2209800"/>
            <a:ext cx="6960326" cy="2971800"/>
          </a:xfrm>
        </p:spPr>
        <p:txBody>
          <a:bodyPr>
            <a:normAutofit/>
          </a:bodyPr>
          <a:lstStyle/>
          <a:p>
            <a:pPr marL="0" indent="0">
              <a:buNone/>
            </a:pPr>
            <a:r>
              <a:rPr lang="en-US" sz="4800" dirty="0" smtClean="0">
                <a:solidFill>
                  <a:schemeClr val="bg1"/>
                </a:solidFill>
              </a:rPr>
              <a:t>STRATEGY BEFORE</a:t>
            </a:r>
          </a:p>
          <a:p>
            <a:pPr marL="0" indent="0">
              <a:buNone/>
            </a:pPr>
            <a:r>
              <a:rPr lang="en-US" sz="4800" dirty="0" smtClean="0">
                <a:solidFill>
                  <a:schemeClr val="bg1"/>
                </a:solidFill>
              </a:rPr>
              <a:t>IMPLEMENTATION</a:t>
            </a:r>
          </a:p>
        </p:txBody>
      </p:sp>
    </p:spTree>
    <p:extLst>
      <p:ext uri="{BB962C8B-B14F-4D97-AF65-F5344CB8AC3E}">
        <p14:creationId xmlns:p14="http://schemas.microsoft.com/office/powerpoint/2010/main" val="1776936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1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es_conf_and_expo_horz_white.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457200" y="127771"/>
            <a:ext cx="1287891" cy="301752"/>
          </a:xfrm>
          <a:prstGeom prst="rect">
            <a:avLst/>
          </a:prstGeom>
        </p:spPr>
      </p:pic>
      <p:sp>
        <p:nvSpPr>
          <p:cNvPr id="2" name="Title 1"/>
          <p:cNvSpPr>
            <a:spLocks noGrp="1"/>
          </p:cNvSpPr>
          <p:nvPr>
            <p:ph type="title"/>
          </p:nvPr>
        </p:nvSpPr>
        <p:spPr>
          <a:xfrm>
            <a:off x="279133" y="1"/>
            <a:ext cx="8864867" cy="838199"/>
          </a:xfrm>
        </p:spPr>
        <p:txBody>
          <a:bodyPr>
            <a:normAutofit/>
          </a:bodyPr>
          <a:lstStyle/>
          <a:p>
            <a:r>
              <a:rPr lang="en-US" sz="4000" b="1" dirty="0" smtClean="0">
                <a:solidFill>
                  <a:srgbClr val="4285F4"/>
                </a:solidFill>
              </a:rPr>
              <a:t>Customer Segmentation</a:t>
            </a:r>
            <a:endParaRPr lang="en-US" sz="4000" b="1" dirty="0">
              <a:solidFill>
                <a:srgbClr val="4285F4"/>
              </a:solidFill>
            </a:endParaRPr>
          </a:p>
        </p:txBody>
      </p:sp>
      <p:sp>
        <p:nvSpPr>
          <p:cNvPr id="4" name="Rectangle 3"/>
          <p:cNvSpPr/>
          <p:nvPr/>
        </p:nvSpPr>
        <p:spPr>
          <a:xfrm>
            <a:off x="609600" y="856357"/>
            <a:ext cx="8382001" cy="6001643"/>
          </a:xfrm>
          <a:prstGeom prst="rect">
            <a:avLst/>
          </a:prstGeom>
        </p:spPr>
        <p:txBody>
          <a:bodyPr wrap="square">
            <a:spAutoFit/>
          </a:bodyPr>
          <a:lstStyle/>
          <a:p>
            <a:r>
              <a:rPr lang="en-US" sz="3200" dirty="0" smtClean="0">
                <a:latin typeface="Segoe UI Semilight" panose="020B0402040204020203" pitchFamily="34" charset="0"/>
                <a:cs typeface="Segoe UI Semilight" panose="020B0402040204020203" pitchFamily="34" charset="0"/>
              </a:rPr>
              <a:t>Account creation date</a:t>
            </a:r>
          </a:p>
          <a:p>
            <a:r>
              <a:rPr lang="en-US" sz="3200" dirty="0" smtClean="0">
                <a:latin typeface="Segoe UI Semilight" panose="020B0402040204020203" pitchFamily="34" charset="0"/>
                <a:cs typeface="Segoe UI Semilight" panose="020B0402040204020203" pitchFamily="34" charset="0"/>
              </a:rPr>
              <a:t>Date of first purchase</a:t>
            </a:r>
          </a:p>
          <a:p>
            <a:r>
              <a:rPr lang="en-US" sz="3200" dirty="0" smtClean="0">
                <a:latin typeface="Segoe UI Semilight" panose="020B0402040204020203" pitchFamily="34" charset="0"/>
                <a:cs typeface="Segoe UI Semilight" panose="020B0402040204020203" pitchFamily="34" charset="0"/>
              </a:rPr>
              <a:t>Date of previous purchase</a:t>
            </a:r>
          </a:p>
          <a:p>
            <a:r>
              <a:rPr lang="en-US" sz="3200" dirty="0" smtClean="0">
                <a:latin typeface="Segoe UI Semilight" panose="020B0402040204020203" pitchFamily="34" charset="0"/>
                <a:cs typeface="Segoe UI Semilight" panose="020B0402040204020203" pitchFamily="34" charset="0"/>
              </a:rPr>
              <a:t>Count of Purchases (great for SaaS too)</a:t>
            </a:r>
          </a:p>
          <a:p>
            <a:r>
              <a:rPr lang="en-US" sz="3200" dirty="0" smtClean="0">
                <a:latin typeface="Segoe UI Semilight" panose="020B0402040204020203" pitchFamily="34" charset="0"/>
                <a:cs typeface="Segoe UI Semilight" panose="020B0402040204020203" pitchFamily="34" charset="0"/>
              </a:rPr>
              <a:t>Count of Items Purchased</a:t>
            </a:r>
          </a:p>
          <a:p>
            <a:r>
              <a:rPr lang="en-US" sz="3200" dirty="0" smtClean="0">
                <a:latin typeface="Segoe UI Semilight" panose="020B0402040204020203" pitchFamily="34" charset="0"/>
                <a:cs typeface="Segoe UI Semilight" panose="020B0402040204020203" pitchFamily="34" charset="0"/>
              </a:rPr>
              <a:t>Year of Birth</a:t>
            </a:r>
          </a:p>
          <a:p>
            <a:r>
              <a:rPr lang="en-US" sz="3200" dirty="0" smtClean="0">
                <a:latin typeface="Segoe UI Semilight" panose="020B0402040204020203" pitchFamily="34" charset="0"/>
                <a:cs typeface="Segoe UI Semilight" panose="020B0402040204020203" pitchFamily="34" charset="0"/>
              </a:rPr>
              <a:t>Gender</a:t>
            </a:r>
          </a:p>
          <a:p>
            <a:r>
              <a:rPr lang="en-US" sz="3200" dirty="0" smtClean="0">
                <a:latin typeface="Segoe UI Semilight" panose="020B0402040204020203" pitchFamily="34" charset="0"/>
                <a:cs typeface="Segoe UI Semilight" panose="020B0402040204020203" pitchFamily="34" charset="0"/>
              </a:rPr>
              <a:t>Email Subscriber</a:t>
            </a:r>
          </a:p>
          <a:p>
            <a:r>
              <a:rPr lang="en-US" sz="3200" dirty="0" smtClean="0">
                <a:latin typeface="Segoe UI Semilight" panose="020B0402040204020203" pitchFamily="34" charset="0"/>
                <a:cs typeface="Segoe UI Semilight" panose="020B0402040204020203" pitchFamily="34" charset="0"/>
              </a:rPr>
              <a:t>User Country</a:t>
            </a:r>
          </a:p>
          <a:p>
            <a:r>
              <a:rPr lang="en-US" sz="3200" dirty="0" smtClean="0">
                <a:latin typeface="Segoe UI Semilight" panose="020B0402040204020203" pitchFamily="34" charset="0"/>
                <a:cs typeface="Segoe UI Semilight" panose="020B0402040204020203" pitchFamily="34" charset="0"/>
              </a:rPr>
              <a:t>Customer Lifetime Value</a:t>
            </a:r>
          </a:p>
          <a:p>
            <a:r>
              <a:rPr lang="en-US" sz="3200" dirty="0" smtClean="0">
                <a:latin typeface="Segoe UI Semilight" panose="020B0402040204020203" pitchFamily="34" charset="0"/>
                <a:cs typeface="Segoe UI Semilight" panose="020B0402040204020203" pitchFamily="34" charset="0"/>
              </a:rPr>
              <a:t>Email Domain / Business Name</a:t>
            </a:r>
          </a:p>
          <a:p>
            <a:r>
              <a:rPr lang="en-US" sz="3200" dirty="0" smtClean="0">
                <a:latin typeface="Segoe UI Semilight" panose="020B0402040204020203" pitchFamily="34" charset="0"/>
                <a:cs typeface="Segoe UI Semilight" panose="020B0402040204020203" pitchFamily="34" charset="0"/>
              </a:rPr>
              <a:t>Industry</a:t>
            </a:r>
            <a:endParaRPr lang="en-US" sz="3200"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13722366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10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10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10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fade">
                                      <p:cBhvr>
                                        <p:cTn id="32" dur="1000"/>
                                        <p:tgtEl>
                                          <p:spTgt spid="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fade">
                                      <p:cBhvr>
                                        <p:cTn id="37" dur="1000"/>
                                        <p:tgtEl>
                                          <p:spTgt spid="4">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fade">
                                      <p:cBhvr>
                                        <p:cTn id="42" dur="1000"/>
                                        <p:tgtEl>
                                          <p:spTgt spid="4">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
                                            <p:txEl>
                                              <p:pRg st="7" end="7"/>
                                            </p:txEl>
                                          </p:spTgt>
                                        </p:tgtEl>
                                        <p:attrNameLst>
                                          <p:attrName>style.visibility</p:attrName>
                                        </p:attrNameLst>
                                      </p:cBhvr>
                                      <p:to>
                                        <p:strVal val="visible"/>
                                      </p:to>
                                    </p:set>
                                    <p:animEffect transition="in" filter="fade">
                                      <p:cBhvr>
                                        <p:cTn id="47" dur="1000"/>
                                        <p:tgtEl>
                                          <p:spTgt spid="4">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
                                            <p:txEl>
                                              <p:pRg st="8" end="8"/>
                                            </p:txEl>
                                          </p:spTgt>
                                        </p:tgtEl>
                                        <p:attrNameLst>
                                          <p:attrName>style.visibility</p:attrName>
                                        </p:attrNameLst>
                                      </p:cBhvr>
                                      <p:to>
                                        <p:strVal val="visible"/>
                                      </p:to>
                                    </p:set>
                                    <p:animEffect transition="in" filter="fade">
                                      <p:cBhvr>
                                        <p:cTn id="52" dur="1000"/>
                                        <p:tgtEl>
                                          <p:spTgt spid="4">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
                                            <p:txEl>
                                              <p:pRg st="9" end="9"/>
                                            </p:txEl>
                                          </p:spTgt>
                                        </p:tgtEl>
                                        <p:attrNameLst>
                                          <p:attrName>style.visibility</p:attrName>
                                        </p:attrNameLst>
                                      </p:cBhvr>
                                      <p:to>
                                        <p:strVal val="visible"/>
                                      </p:to>
                                    </p:set>
                                    <p:animEffect transition="in" filter="fade">
                                      <p:cBhvr>
                                        <p:cTn id="57" dur="1000"/>
                                        <p:tgtEl>
                                          <p:spTgt spid="4">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
                                            <p:txEl>
                                              <p:pRg st="10" end="10"/>
                                            </p:txEl>
                                          </p:spTgt>
                                        </p:tgtEl>
                                        <p:attrNameLst>
                                          <p:attrName>style.visibility</p:attrName>
                                        </p:attrNameLst>
                                      </p:cBhvr>
                                      <p:to>
                                        <p:strVal val="visible"/>
                                      </p:to>
                                    </p:set>
                                    <p:animEffect transition="in" filter="fade">
                                      <p:cBhvr>
                                        <p:cTn id="62" dur="1000"/>
                                        <p:tgtEl>
                                          <p:spTgt spid="4">
                                            <p:txEl>
                                              <p:pRg st="10" end="1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
                                            <p:txEl>
                                              <p:pRg st="11" end="11"/>
                                            </p:txEl>
                                          </p:spTgt>
                                        </p:tgtEl>
                                        <p:attrNameLst>
                                          <p:attrName>style.visibility</p:attrName>
                                        </p:attrNameLst>
                                      </p:cBhvr>
                                      <p:to>
                                        <p:strVal val="visible"/>
                                      </p:to>
                                    </p:set>
                                    <p:animEffect transition="in" filter="fade">
                                      <p:cBhvr>
                                        <p:cTn id="67" dur="1000"/>
                                        <p:tgtEl>
                                          <p:spTgt spid="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es_conf_and_expo_horz_white.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457200" y="127771"/>
            <a:ext cx="1287891" cy="301752"/>
          </a:xfrm>
          <a:prstGeom prst="rect">
            <a:avLst/>
          </a:prstGeom>
        </p:spPr>
      </p:pic>
      <p:sp>
        <p:nvSpPr>
          <p:cNvPr id="2" name="Title 1"/>
          <p:cNvSpPr>
            <a:spLocks noGrp="1"/>
          </p:cNvSpPr>
          <p:nvPr>
            <p:ph type="title"/>
          </p:nvPr>
        </p:nvSpPr>
        <p:spPr>
          <a:xfrm>
            <a:off x="279133" y="1"/>
            <a:ext cx="8864867" cy="838199"/>
          </a:xfrm>
        </p:spPr>
        <p:txBody>
          <a:bodyPr>
            <a:normAutofit/>
          </a:bodyPr>
          <a:lstStyle/>
          <a:p>
            <a:r>
              <a:rPr lang="en-US" sz="4000" b="1" dirty="0" smtClean="0">
                <a:solidFill>
                  <a:srgbClr val="4285F4"/>
                </a:solidFill>
              </a:rPr>
              <a:t>Customer Segmentation</a:t>
            </a:r>
            <a:endParaRPr lang="en-US" sz="4000" b="1" dirty="0">
              <a:solidFill>
                <a:srgbClr val="4285F4"/>
              </a:solidFill>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251193"/>
            <a:ext cx="9144000" cy="4921007"/>
          </a:xfrm>
          <a:prstGeom prst="rect">
            <a:avLst/>
          </a:prstGeom>
        </p:spPr>
      </p:pic>
    </p:spTree>
    <p:extLst>
      <p:ext uri="{BB962C8B-B14F-4D97-AF65-F5344CB8AC3E}">
        <p14:creationId xmlns:p14="http://schemas.microsoft.com/office/powerpoint/2010/main" val="2161386908"/>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es_conf_and_expo_horz_white.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457200" y="127771"/>
            <a:ext cx="1287891" cy="301752"/>
          </a:xfrm>
          <a:prstGeom prst="rect">
            <a:avLst/>
          </a:prstGeom>
        </p:spPr>
      </p:pic>
      <p:sp>
        <p:nvSpPr>
          <p:cNvPr id="2" name="Title 1"/>
          <p:cNvSpPr>
            <a:spLocks noGrp="1"/>
          </p:cNvSpPr>
          <p:nvPr>
            <p:ph type="title"/>
          </p:nvPr>
        </p:nvSpPr>
        <p:spPr>
          <a:xfrm>
            <a:off x="279133" y="1"/>
            <a:ext cx="8864867" cy="838199"/>
          </a:xfrm>
        </p:spPr>
        <p:txBody>
          <a:bodyPr>
            <a:normAutofit/>
          </a:bodyPr>
          <a:lstStyle/>
          <a:p>
            <a:r>
              <a:rPr lang="en-US" sz="4000" b="1" dirty="0" smtClean="0">
                <a:solidFill>
                  <a:srgbClr val="4285F4"/>
                </a:solidFill>
              </a:rPr>
              <a:t>B2B Example</a:t>
            </a:r>
            <a:endParaRPr lang="en-US" sz="4000" b="1" dirty="0">
              <a:solidFill>
                <a:srgbClr val="4285F4"/>
              </a:solidFill>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553645"/>
            <a:ext cx="9144000" cy="3750709"/>
          </a:xfrm>
          <a:prstGeom prst="rect">
            <a:avLst/>
          </a:prstGeom>
        </p:spPr>
      </p:pic>
    </p:spTree>
    <p:extLst>
      <p:ext uri="{BB962C8B-B14F-4D97-AF65-F5344CB8AC3E}">
        <p14:creationId xmlns:p14="http://schemas.microsoft.com/office/powerpoint/2010/main" val="1114820670"/>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Yehoshua\Dropbox\Analytics Ninja\a_Superweek\2015\GA-enhanced-ecommer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959" y="2209800"/>
            <a:ext cx="7620000" cy="31718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Yehoshua\Dropbox\Analytics Ninja\a_Superweek\2015\overview pag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4" y="0"/>
            <a:ext cx="8913813" cy="1990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7698375"/>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1143000"/>
          </a:xfrm>
        </p:spPr>
        <p:txBody>
          <a:bodyPr>
            <a:normAutofit fontScale="90000"/>
          </a:bodyPr>
          <a:lstStyle/>
          <a:p>
            <a:r>
              <a:rPr lang="en-US" dirty="0" smtClean="0">
                <a:solidFill>
                  <a:srgbClr val="4285F4"/>
                </a:solidFill>
              </a:rPr>
              <a:t>Enhanced Ecommerce models</a:t>
            </a:r>
            <a:r>
              <a:rPr lang="en-US" dirty="0" smtClean="0">
                <a:solidFill>
                  <a:srgbClr val="4285F4"/>
                </a:solidFill>
                <a:sym typeface="Wingdings" panose="05000000000000000000" pitchFamily="2" charset="2"/>
              </a:rPr>
              <a:t/>
            </a:r>
            <a:br>
              <a:rPr lang="en-US" dirty="0" smtClean="0">
                <a:solidFill>
                  <a:srgbClr val="4285F4"/>
                </a:solidFill>
                <a:sym typeface="Wingdings" panose="05000000000000000000" pitchFamily="2" charset="2"/>
              </a:rPr>
            </a:br>
            <a:r>
              <a:rPr lang="en-US" dirty="0" smtClean="0">
                <a:solidFill>
                  <a:srgbClr val="4285F4"/>
                </a:solidFill>
                <a:sym typeface="Wingdings" panose="05000000000000000000" pitchFamily="2" charset="2"/>
              </a:rPr>
              <a:t>User Options &amp; Decisions for products</a:t>
            </a:r>
            <a:endParaRPr lang="en-US" dirty="0">
              <a:solidFill>
                <a:srgbClr val="4285F4"/>
              </a:solidFill>
            </a:endParaRPr>
          </a:p>
        </p:txBody>
      </p:sp>
      <p:sp>
        <p:nvSpPr>
          <p:cNvPr id="5" name="Content Placeholder 4"/>
          <p:cNvSpPr>
            <a:spLocks noGrp="1"/>
          </p:cNvSpPr>
          <p:nvPr>
            <p:ph idx="1"/>
          </p:nvPr>
        </p:nvSpPr>
        <p:spPr/>
        <p:txBody>
          <a:bodyPr>
            <a:normAutofit/>
          </a:bodyPr>
          <a:lstStyle/>
          <a:p>
            <a:pPr marL="0" indent="0">
              <a:buNone/>
            </a:pPr>
            <a:endParaRPr lang="en-US" dirty="0" smtClean="0"/>
          </a:p>
          <a:p>
            <a:pPr marL="0" indent="0">
              <a:buNone/>
            </a:pPr>
            <a:endParaRPr lang="en-US" dirty="0" smtClean="0"/>
          </a:p>
        </p:txBody>
      </p:sp>
      <p:sp>
        <p:nvSpPr>
          <p:cNvPr id="8" name="Text Placeholder 2"/>
          <p:cNvSpPr>
            <a:spLocks noGrp="1"/>
          </p:cNvSpPr>
          <p:nvPr>
            <p:ph type="body" idx="4294967295"/>
          </p:nvPr>
        </p:nvSpPr>
        <p:spPr>
          <a:xfrm>
            <a:off x="457200" y="1447800"/>
            <a:ext cx="8382000" cy="4876800"/>
          </a:xfrm>
        </p:spPr>
        <p:txBody>
          <a:bodyPr>
            <a:noAutofit/>
          </a:bodyPr>
          <a:lstStyle/>
          <a:p>
            <a:pPr marL="0" indent="0">
              <a:buNone/>
            </a:pPr>
            <a:r>
              <a:rPr lang="en-US" sz="3600" dirty="0" smtClean="0">
                <a:latin typeface="Segoe UI Semibold" panose="020B0702040204020203" pitchFamily="34" charset="0"/>
              </a:rPr>
              <a:t>Enhanced ecommerce provides us with visibility into the performance of “products”.  </a:t>
            </a:r>
          </a:p>
          <a:p>
            <a:pPr marL="0" indent="0">
              <a:buNone/>
            </a:pPr>
            <a:r>
              <a:rPr lang="en-US" sz="3600" dirty="0"/>
              <a:t>Impressions are meant to model the </a:t>
            </a:r>
            <a:r>
              <a:rPr lang="en-US" sz="3600" b="1" dirty="0" smtClean="0"/>
              <a:t>options</a:t>
            </a:r>
            <a:r>
              <a:rPr lang="en-US" sz="3600" dirty="0" smtClean="0"/>
              <a:t> </a:t>
            </a:r>
            <a:r>
              <a:rPr lang="en-US" sz="3600" dirty="0"/>
              <a:t>the user </a:t>
            </a:r>
            <a:r>
              <a:rPr lang="en-US" sz="3600" dirty="0" smtClean="0"/>
              <a:t>has in front of them.</a:t>
            </a:r>
          </a:p>
          <a:p>
            <a:pPr marL="0" indent="0">
              <a:buNone/>
            </a:pPr>
            <a:r>
              <a:rPr lang="en-US" sz="3600" dirty="0"/>
              <a:t>Actions are meant to model the </a:t>
            </a:r>
            <a:r>
              <a:rPr lang="en-US" sz="3600" b="1" dirty="0"/>
              <a:t>decisions </a:t>
            </a:r>
            <a:r>
              <a:rPr lang="en-US" sz="3600" dirty="0"/>
              <a:t>the user made.</a:t>
            </a:r>
          </a:p>
          <a:p>
            <a:pPr marL="0" indent="0">
              <a:buNone/>
            </a:pPr>
            <a:endParaRPr lang="en-US" sz="3600" dirty="0"/>
          </a:p>
          <a:p>
            <a:pPr marL="0" indent="0">
              <a:buNone/>
            </a:pPr>
            <a:endParaRPr lang="en-US" sz="3600" dirty="0">
              <a:latin typeface="Segoe UI Semibold" panose="020B0702040204020203" pitchFamily="34" charset="0"/>
            </a:endParaRPr>
          </a:p>
        </p:txBody>
      </p:sp>
    </p:spTree>
    <p:extLst>
      <p:ext uri="{BB962C8B-B14F-4D97-AF65-F5344CB8AC3E}">
        <p14:creationId xmlns:p14="http://schemas.microsoft.com/office/powerpoint/2010/main" val="14100894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1143000"/>
          </a:xfrm>
        </p:spPr>
        <p:txBody>
          <a:bodyPr>
            <a:normAutofit fontScale="90000"/>
          </a:bodyPr>
          <a:lstStyle/>
          <a:p>
            <a:r>
              <a:rPr lang="en-US" dirty="0" smtClean="0">
                <a:solidFill>
                  <a:srgbClr val="4285F4"/>
                </a:solidFill>
              </a:rPr>
              <a:t>Limited but still useful vocabulary in </a:t>
            </a:r>
            <a:br>
              <a:rPr lang="en-US" dirty="0" smtClean="0">
                <a:solidFill>
                  <a:srgbClr val="4285F4"/>
                </a:solidFill>
              </a:rPr>
            </a:br>
            <a:r>
              <a:rPr lang="en-US" dirty="0" smtClean="0">
                <a:solidFill>
                  <a:srgbClr val="4285F4"/>
                </a:solidFill>
              </a:rPr>
              <a:t>Enhanced Ecommerce</a:t>
            </a:r>
            <a:endParaRPr lang="en-US" dirty="0">
              <a:solidFill>
                <a:srgbClr val="4285F4"/>
              </a:solidFill>
            </a:endParaRPr>
          </a:p>
        </p:txBody>
      </p:sp>
      <p:sp>
        <p:nvSpPr>
          <p:cNvPr id="5" name="Content Placeholder 4"/>
          <p:cNvSpPr>
            <a:spLocks noGrp="1"/>
          </p:cNvSpPr>
          <p:nvPr>
            <p:ph idx="1"/>
          </p:nvPr>
        </p:nvSpPr>
        <p:spPr/>
        <p:txBody>
          <a:bodyPr>
            <a:normAutofit/>
          </a:bodyPr>
          <a:lstStyle/>
          <a:p>
            <a:pPr marL="0" indent="0">
              <a:buNone/>
            </a:pPr>
            <a:endParaRPr lang="en-US" dirty="0" smtClean="0"/>
          </a:p>
          <a:p>
            <a:pPr marL="0" indent="0">
              <a:buNone/>
            </a:pPr>
            <a:endParaRPr lang="en-US" dirty="0" smtClean="0"/>
          </a:p>
        </p:txBody>
      </p:sp>
      <p:sp>
        <p:nvSpPr>
          <p:cNvPr id="8" name="Text Placeholder 2"/>
          <p:cNvSpPr>
            <a:spLocks noGrp="1"/>
          </p:cNvSpPr>
          <p:nvPr>
            <p:ph type="body" idx="4294967295"/>
          </p:nvPr>
        </p:nvSpPr>
        <p:spPr>
          <a:xfrm>
            <a:off x="2286000" y="1371600"/>
            <a:ext cx="4419600" cy="5410200"/>
          </a:xfrm>
        </p:spPr>
        <p:txBody>
          <a:bodyPr>
            <a:noAutofit/>
          </a:bodyPr>
          <a:lstStyle/>
          <a:p>
            <a:pPr marL="0" indent="0">
              <a:buNone/>
            </a:pPr>
            <a:r>
              <a:rPr lang="en-US" sz="3600" dirty="0" smtClean="0">
                <a:latin typeface="Segoe UI Semibold" panose="020B0702040204020203" pitchFamily="34" charset="0"/>
              </a:rPr>
              <a:t>Product Impression</a:t>
            </a:r>
          </a:p>
          <a:p>
            <a:pPr marL="0" indent="0">
              <a:buNone/>
            </a:pPr>
            <a:r>
              <a:rPr lang="en-US" sz="3600" dirty="0" smtClean="0">
                <a:latin typeface="Segoe UI Semibold" panose="020B0702040204020203" pitchFamily="34" charset="0"/>
              </a:rPr>
              <a:t>Product Click</a:t>
            </a:r>
          </a:p>
          <a:p>
            <a:pPr marL="0" indent="0">
              <a:buNone/>
            </a:pPr>
            <a:r>
              <a:rPr lang="en-US" sz="3600" dirty="0" smtClean="0">
                <a:latin typeface="Segoe UI Semibold" panose="020B0702040204020203" pitchFamily="34" charset="0"/>
              </a:rPr>
              <a:t>Detail View</a:t>
            </a:r>
          </a:p>
          <a:p>
            <a:pPr marL="0" indent="0">
              <a:buNone/>
            </a:pPr>
            <a:r>
              <a:rPr lang="en-US" sz="3600" dirty="0" smtClean="0">
                <a:latin typeface="Segoe UI Semibold" panose="020B0702040204020203" pitchFamily="34" charset="0"/>
              </a:rPr>
              <a:t>Add to Basket</a:t>
            </a:r>
          </a:p>
          <a:p>
            <a:pPr marL="0" indent="0">
              <a:buNone/>
            </a:pPr>
            <a:r>
              <a:rPr lang="en-US" sz="3600" dirty="0" smtClean="0">
                <a:latin typeface="Segoe UI Semibold" panose="020B0702040204020203" pitchFamily="34" charset="0"/>
              </a:rPr>
              <a:t>Checkout</a:t>
            </a:r>
          </a:p>
          <a:p>
            <a:pPr marL="0" indent="0">
              <a:buNone/>
            </a:pPr>
            <a:r>
              <a:rPr lang="en-US" sz="3600" dirty="0" smtClean="0">
                <a:latin typeface="Segoe UI Semibold" panose="020B0702040204020203" pitchFamily="34" charset="0"/>
              </a:rPr>
              <a:t>Checkout Option</a:t>
            </a:r>
          </a:p>
          <a:p>
            <a:pPr marL="0" indent="0">
              <a:buNone/>
            </a:pPr>
            <a:r>
              <a:rPr lang="en-US" sz="3600" dirty="0" smtClean="0">
                <a:latin typeface="Segoe UI Semibold" panose="020B0702040204020203" pitchFamily="34" charset="0"/>
              </a:rPr>
              <a:t>Purchase</a:t>
            </a:r>
          </a:p>
          <a:p>
            <a:pPr marL="0" indent="0">
              <a:buNone/>
            </a:pPr>
            <a:r>
              <a:rPr lang="en-US" sz="3600" dirty="0" smtClean="0">
                <a:latin typeface="Segoe UI Semibold" panose="020B0702040204020203" pitchFamily="34" charset="0"/>
              </a:rPr>
              <a:t>Refund</a:t>
            </a:r>
            <a:endParaRPr lang="en-US" sz="3600" dirty="0"/>
          </a:p>
          <a:p>
            <a:pPr marL="0" indent="0">
              <a:buNone/>
            </a:pPr>
            <a:endParaRPr lang="en-US" sz="3600" dirty="0"/>
          </a:p>
          <a:p>
            <a:pPr marL="0" indent="0">
              <a:buNone/>
            </a:pPr>
            <a:endParaRPr lang="en-US" sz="3600" dirty="0">
              <a:latin typeface="Segoe UI Semibold" panose="020B0702040204020203" pitchFamily="34" charset="0"/>
            </a:endParaRPr>
          </a:p>
        </p:txBody>
      </p:sp>
    </p:spTree>
    <p:extLst>
      <p:ext uri="{BB962C8B-B14F-4D97-AF65-F5344CB8AC3E}">
        <p14:creationId xmlns:p14="http://schemas.microsoft.com/office/powerpoint/2010/main" val="9408570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10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10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10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10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fade">
                                      <p:cBhvr>
                                        <p:cTn id="32" dur="1000"/>
                                        <p:tgtEl>
                                          <p:spTgt spid="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Effect transition="in" filter="fade">
                                      <p:cBhvr>
                                        <p:cTn id="37" dur="1000"/>
                                        <p:tgtEl>
                                          <p:spTgt spid="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
                                            <p:txEl>
                                              <p:pRg st="7" end="7"/>
                                            </p:txEl>
                                          </p:spTgt>
                                        </p:tgtEl>
                                        <p:attrNameLst>
                                          <p:attrName>style.visibility</p:attrName>
                                        </p:attrNameLst>
                                      </p:cBhvr>
                                      <p:to>
                                        <p:strVal val="visible"/>
                                      </p:to>
                                    </p:set>
                                    <p:animEffect transition="in" filter="fade">
                                      <p:cBhvr>
                                        <p:cTn id="42" dur="10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74638"/>
            <a:ext cx="8229600" cy="1020762"/>
          </a:xfrm>
        </p:spPr>
        <p:txBody>
          <a:bodyPr>
            <a:noAutofit/>
          </a:bodyPr>
          <a:lstStyle/>
          <a:p>
            <a:r>
              <a:rPr lang="en-US" sz="4000" b="1" dirty="0" smtClean="0">
                <a:solidFill>
                  <a:srgbClr val="4285F4"/>
                </a:solidFill>
              </a:rPr>
              <a:t>Use Product Level Custom </a:t>
            </a:r>
            <a:r>
              <a:rPr lang="en-US" sz="4000" b="1" dirty="0">
                <a:solidFill>
                  <a:srgbClr val="4285F4"/>
                </a:solidFill>
              </a:rPr>
              <a:t>D</a:t>
            </a:r>
            <a:r>
              <a:rPr lang="en-US" sz="4000" b="1" dirty="0" smtClean="0">
                <a:solidFill>
                  <a:srgbClr val="4285F4"/>
                </a:solidFill>
              </a:rPr>
              <a:t>imensions </a:t>
            </a:r>
            <a:r>
              <a:rPr lang="en-US" sz="4000" b="1" dirty="0">
                <a:solidFill>
                  <a:srgbClr val="4285F4"/>
                </a:solidFill>
              </a:rPr>
              <a:t>to enhance </a:t>
            </a:r>
            <a:r>
              <a:rPr lang="en-US" sz="4000" b="1" dirty="0" smtClean="0">
                <a:solidFill>
                  <a:srgbClr val="4285F4"/>
                </a:solidFill>
              </a:rPr>
              <a:t>data</a:t>
            </a:r>
            <a:endParaRPr lang="en-US" sz="4000" b="1" dirty="0">
              <a:solidFill>
                <a:srgbClr val="4285F4"/>
              </a:solidFill>
            </a:endParaRPr>
          </a:p>
        </p:txBody>
      </p:sp>
      <p:sp>
        <p:nvSpPr>
          <p:cNvPr id="5" name="Content Placeholder 4"/>
          <p:cNvSpPr>
            <a:spLocks noGrp="1"/>
          </p:cNvSpPr>
          <p:nvPr>
            <p:ph sz="half" idx="1"/>
          </p:nvPr>
        </p:nvSpPr>
        <p:spPr/>
        <p:txBody>
          <a:bodyPr>
            <a:normAutofit/>
          </a:bodyPr>
          <a:lstStyle/>
          <a:p>
            <a:pPr marL="0" indent="0">
              <a:buNone/>
            </a:pPr>
            <a:endParaRPr lang="en-US" dirty="0" smtClean="0"/>
          </a:p>
          <a:p>
            <a:pPr marL="0" indent="0">
              <a:buNone/>
            </a:pPr>
            <a:endParaRPr lang="en-US" dirty="0" smtClean="0"/>
          </a:p>
        </p:txBody>
      </p:sp>
      <p:sp>
        <p:nvSpPr>
          <p:cNvPr id="3" name="Text Placeholder 2"/>
          <p:cNvSpPr>
            <a:spLocks noGrp="1"/>
          </p:cNvSpPr>
          <p:nvPr>
            <p:ph sz="half" idx="2"/>
          </p:nvPr>
        </p:nvSpPr>
        <p:spPr>
          <a:xfrm>
            <a:off x="304800" y="1219200"/>
            <a:ext cx="8382000" cy="5105400"/>
          </a:xfrm>
        </p:spPr>
        <p:txBody>
          <a:bodyPr>
            <a:noAutofit/>
          </a:bodyPr>
          <a:lstStyle/>
          <a:p>
            <a:pPr marL="0" indent="0">
              <a:buNone/>
            </a:pPr>
            <a:r>
              <a:rPr lang="en-US" sz="3200" dirty="0" smtClean="0"/>
              <a:t>Product freshness </a:t>
            </a:r>
          </a:p>
          <a:p>
            <a:pPr lvl="1"/>
            <a:r>
              <a:rPr lang="en-US" sz="2800" i="1" dirty="0" smtClean="0"/>
              <a:t>season / added to inventory date</a:t>
            </a:r>
          </a:p>
          <a:p>
            <a:pPr marL="0" indent="0">
              <a:buNone/>
            </a:pPr>
            <a:r>
              <a:rPr lang="en-US" sz="3200" dirty="0" smtClean="0"/>
              <a:t>Product level promotional descriptions</a:t>
            </a:r>
          </a:p>
          <a:p>
            <a:pPr lvl="1"/>
            <a:r>
              <a:rPr lang="en-US" sz="2800" i="1" dirty="0" smtClean="0"/>
              <a:t>On sale, featured item, etc.</a:t>
            </a:r>
          </a:p>
          <a:p>
            <a:pPr marL="0" indent="0">
              <a:buNone/>
            </a:pPr>
            <a:r>
              <a:rPr lang="en-US" sz="3200" dirty="0" smtClean="0"/>
              <a:t>Current product stock amount</a:t>
            </a:r>
          </a:p>
          <a:p>
            <a:pPr marL="0" indent="0">
              <a:buNone/>
            </a:pPr>
            <a:r>
              <a:rPr lang="en-US" sz="3200" dirty="0" smtClean="0"/>
              <a:t>Product number of reviews</a:t>
            </a:r>
          </a:p>
          <a:p>
            <a:pPr marL="0" indent="0">
              <a:buNone/>
            </a:pPr>
            <a:r>
              <a:rPr lang="en-US" sz="3200" dirty="0" smtClean="0"/>
              <a:t>Product level profit margins</a:t>
            </a:r>
          </a:p>
          <a:p>
            <a:pPr marL="0" indent="0">
              <a:buNone/>
            </a:pPr>
            <a:r>
              <a:rPr lang="en-US" sz="3200" dirty="0" smtClean="0"/>
              <a:t>Product attributes such as </a:t>
            </a:r>
            <a:r>
              <a:rPr lang="en-US" sz="3200" i="1" dirty="0" smtClean="0"/>
              <a:t>color, size, weight, manufacturer, distributor, warranty</a:t>
            </a:r>
          </a:p>
          <a:p>
            <a:endParaRPr lang="en-US" sz="3600" dirty="0"/>
          </a:p>
        </p:txBody>
      </p:sp>
    </p:spTree>
    <p:extLst>
      <p:ext uri="{BB962C8B-B14F-4D97-AF65-F5344CB8AC3E}">
        <p14:creationId xmlns:p14="http://schemas.microsoft.com/office/powerpoint/2010/main" val="30578401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500"/>
                                        <p:tgtEl>
                                          <p:spTgt spid="3">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fade">
                                      <p:cBhvr>
                                        <p:cTn id="3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solidFill>
                  <a:srgbClr val="4285F4"/>
                </a:solidFill>
              </a:rPr>
              <a:t>Product Dimensions </a:t>
            </a:r>
            <a:r>
              <a:rPr lang="en-US" dirty="0">
                <a:solidFill>
                  <a:srgbClr val="4285F4"/>
                </a:solidFill>
              </a:rPr>
              <a:t>vs. Metrics</a:t>
            </a:r>
          </a:p>
        </p:txBody>
      </p:sp>
      <p:sp>
        <p:nvSpPr>
          <p:cNvPr id="5" name="Content Placeholder 4"/>
          <p:cNvSpPr>
            <a:spLocks noGrp="1"/>
          </p:cNvSpPr>
          <p:nvPr>
            <p:ph idx="1"/>
          </p:nvPr>
        </p:nvSpPr>
        <p:spPr>
          <a:xfrm>
            <a:off x="152400" y="1600200"/>
            <a:ext cx="8915400" cy="4525963"/>
          </a:xfrm>
        </p:spPr>
        <p:txBody>
          <a:bodyPr>
            <a:normAutofit/>
          </a:bodyPr>
          <a:lstStyle/>
          <a:p>
            <a:pPr marL="0" indent="0">
              <a:buNone/>
            </a:pPr>
            <a:endParaRPr lang="en-US" dirty="0" smtClean="0"/>
          </a:p>
          <a:p>
            <a:pPr marL="0" indent="0">
              <a:buNone/>
            </a:pPr>
            <a:endParaRPr lang="en-US" dirty="0" smtClean="0"/>
          </a:p>
        </p:txBody>
      </p:sp>
      <p:sp>
        <p:nvSpPr>
          <p:cNvPr id="3" name="Text Placeholder 2"/>
          <p:cNvSpPr>
            <a:spLocks noGrp="1"/>
          </p:cNvSpPr>
          <p:nvPr>
            <p:ph type="body" idx="4294967295"/>
          </p:nvPr>
        </p:nvSpPr>
        <p:spPr>
          <a:xfrm>
            <a:off x="533399" y="1752600"/>
            <a:ext cx="8610599" cy="4495800"/>
          </a:xfrm>
        </p:spPr>
        <p:txBody>
          <a:bodyPr>
            <a:normAutofit/>
          </a:bodyPr>
          <a:lstStyle/>
          <a:p>
            <a:pPr marL="0" indent="0">
              <a:buNone/>
            </a:pPr>
            <a:r>
              <a:rPr lang="en-US" dirty="0" smtClean="0"/>
              <a:t>Show me all product views that for products that have a profit margin of 40% or higher</a:t>
            </a:r>
          </a:p>
          <a:p>
            <a:pPr lvl="1"/>
            <a:r>
              <a:rPr lang="en-US" b="1" dirty="0" smtClean="0"/>
              <a:t>CUSTOM DIMENSIONS</a:t>
            </a:r>
          </a:p>
          <a:p>
            <a:pPr marL="457200" lvl="1" indent="0">
              <a:buNone/>
            </a:pPr>
            <a:endParaRPr lang="en-US" b="1" i="1" dirty="0" smtClean="0"/>
          </a:p>
          <a:p>
            <a:pPr marL="0" indent="0">
              <a:buNone/>
            </a:pPr>
            <a:r>
              <a:rPr lang="en-US" dirty="0" smtClean="0"/>
              <a:t>Show me the top 10 profit generating products</a:t>
            </a:r>
          </a:p>
          <a:p>
            <a:pPr lvl="1"/>
            <a:r>
              <a:rPr lang="en-US" b="1" dirty="0" smtClean="0"/>
              <a:t>CUSTOM METRICS</a:t>
            </a:r>
            <a:endParaRPr lang="en-US" b="1" dirty="0"/>
          </a:p>
        </p:txBody>
      </p:sp>
    </p:spTree>
    <p:extLst>
      <p:ext uri="{BB962C8B-B14F-4D97-AF65-F5344CB8AC3E}">
        <p14:creationId xmlns:p14="http://schemas.microsoft.com/office/powerpoint/2010/main" val="25131502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762000"/>
            <a:ext cx="5536622" cy="5867401"/>
          </a:xfrm>
          <a:prstGeom prst="rect">
            <a:avLst/>
          </a:prstGeom>
        </p:spPr>
      </p:pic>
      <p:sp>
        <p:nvSpPr>
          <p:cNvPr id="5" name="Content Placeholder 4"/>
          <p:cNvSpPr>
            <a:spLocks noGrp="1"/>
          </p:cNvSpPr>
          <p:nvPr>
            <p:ph sz="half" idx="2"/>
          </p:nvPr>
        </p:nvSpPr>
        <p:spPr>
          <a:xfrm>
            <a:off x="533400" y="2130778"/>
            <a:ext cx="4040188" cy="3951288"/>
          </a:xfrm>
        </p:spPr>
        <p:txBody>
          <a:bodyPr>
            <a:normAutofit/>
          </a:bodyPr>
          <a:lstStyle/>
          <a:p>
            <a:pPr marL="0" indent="0">
              <a:buNone/>
            </a:pPr>
            <a:endParaRPr lang="en-US" dirty="0" smtClean="0"/>
          </a:p>
          <a:p>
            <a:pPr marL="0" indent="0">
              <a:buNone/>
            </a:pPr>
            <a:endParaRPr lang="en-US" dirty="0" smtClean="0"/>
          </a:p>
        </p:txBody>
      </p:sp>
      <p:sp>
        <p:nvSpPr>
          <p:cNvPr id="8" name="Text Placeholder 2"/>
          <p:cNvSpPr>
            <a:spLocks noGrp="1"/>
          </p:cNvSpPr>
          <p:nvPr>
            <p:ph type="body" idx="1"/>
          </p:nvPr>
        </p:nvSpPr>
        <p:spPr>
          <a:xfrm>
            <a:off x="1371600" y="114300"/>
            <a:ext cx="6793922" cy="838200"/>
          </a:xfrm>
        </p:spPr>
        <p:txBody>
          <a:bodyPr>
            <a:normAutofit/>
          </a:bodyPr>
          <a:lstStyle/>
          <a:p>
            <a:r>
              <a:rPr lang="en-US" sz="4800" dirty="0" smtClean="0">
                <a:solidFill>
                  <a:srgbClr val="4285F4"/>
                </a:solidFill>
              </a:rPr>
              <a:t>Measuring Cross sells</a:t>
            </a:r>
            <a:endParaRPr lang="en-US" sz="4800" dirty="0">
              <a:solidFill>
                <a:srgbClr val="4285F4"/>
              </a:solidFill>
            </a:endParaRPr>
          </a:p>
        </p:txBody>
      </p:sp>
    </p:spTree>
    <p:extLst>
      <p:ext uri="{BB962C8B-B14F-4D97-AF65-F5344CB8AC3E}">
        <p14:creationId xmlns:p14="http://schemas.microsoft.com/office/powerpoint/2010/main" val="4236766318"/>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X:\My Documents\Analytics Ninja\Logos\logo-ninja-tagline\analytics ninja logo.png"/>
          <p:cNvPicPr>
            <a:picLocks noChangeAspect="1" noChangeArrowheads="1"/>
          </p:cNvPicPr>
          <p:nvPr/>
        </p:nvPicPr>
        <p:blipFill>
          <a:blip r:embed="rId3" cstate="print"/>
          <a:srcRect/>
          <a:stretch>
            <a:fillRect/>
          </a:stretch>
        </p:blipFill>
        <p:spPr bwMode="auto">
          <a:xfrm>
            <a:off x="5933214" y="6172201"/>
            <a:ext cx="3210786" cy="685800"/>
          </a:xfrm>
          <a:prstGeom prst="rect">
            <a:avLst/>
          </a:prstGeom>
          <a:noFill/>
        </p:spPr>
      </p:pic>
      <p:sp>
        <p:nvSpPr>
          <p:cNvPr id="5" name="Content Placeholder 4"/>
          <p:cNvSpPr>
            <a:spLocks noGrp="1"/>
          </p:cNvSpPr>
          <p:nvPr>
            <p:ph sz="half" idx="2"/>
          </p:nvPr>
        </p:nvSpPr>
        <p:spPr>
          <a:xfrm>
            <a:off x="533400" y="2130778"/>
            <a:ext cx="4040188" cy="3951288"/>
          </a:xfrm>
        </p:spPr>
        <p:txBody>
          <a:bodyPr>
            <a:normAutofit/>
          </a:bodyPr>
          <a:lstStyle/>
          <a:p>
            <a:pPr marL="0" indent="0">
              <a:buNone/>
            </a:pPr>
            <a:endParaRPr lang="en-US" dirty="0" smtClean="0"/>
          </a:p>
          <a:p>
            <a:pPr marL="0" indent="0">
              <a:buNone/>
            </a:pPr>
            <a:endParaRPr lang="en-US" dirty="0" smtClean="0"/>
          </a:p>
        </p:txBody>
      </p:sp>
      <p:sp>
        <p:nvSpPr>
          <p:cNvPr id="8" name="Text Placeholder 2"/>
          <p:cNvSpPr>
            <a:spLocks noGrp="1"/>
          </p:cNvSpPr>
          <p:nvPr>
            <p:ph type="body" idx="1"/>
          </p:nvPr>
        </p:nvSpPr>
        <p:spPr>
          <a:xfrm>
            <a:off x="608846" y="152400"/>
            <a:ext cx="8230354" cy="838200"/>
          </a:xfrm>
        </p:spPr>
        <p:txBody>
          <a:bodyPr>
            <a:normAutofit fontScale="55000" lnSpcReduction="20000"/>
          </a:bodyPr>
          <a:lstStyle/>
          <a:p>
            <a:r>
              <a:rPr lang="en-US" sz="6000" dirty="0" smtClean="0">
                <a:solidFill>
                  <a:srgbClr val="4285F4"/>
                </a:solidFill>
              </a:rPr>
              <a:t>Google Analytics Enhanced Ecommerce</a:t>
            </a:r>
            <a:endParaRPr lang="en-US" sz="6000" dirty="0">
              <a:solidFill>
                <a:srgbClr val="4285F4"/>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846" y="1209420"/>
            <a:ext cx="8534400" cy="5648579"/>
          </a:xfrm>
          <a:prstGeom prst="rect">
            <a:avLst/>
          </a:prstGeom>
        </p:spPr>
      </p:pic>
    </p:spTree>
    <p:extLst>
      <p:ext uri="{BB962C8B-B14F-4D97-AF65-F5344CB8AC3E}">
        <p14:creationId xmlns:p14="http://schemas.microsoft.com/office/powerpoint/2010/main" val="4119334841"/>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b="1" dirty="0" smtClean="0">
                <a:solidFill>
                  <a:srgbClr val="4285F4"/>
                </a:solidFill>
              </a:rPr>
              <a:t>Web Analytics: Definition</a:t>
            </a:r>
            <a:endParaRPr lang="en-US" sz="3000" b="1" dirty="0">
              <a:solidFill>
                <a:srgbClr val="4285F4"/>
              </a:solidFill>
            </a:endParaRPr>
          </a:p>
        </p:txBody>
      </p:sp>
      <p:sp>
        <p:nvSpPr>
          <p:cNvPr id="2" name="Content Placeholder 1"/>
          <p:cNvSpPr>
            <a:spLocks noGrp="1"/>
          </p:cNvSpPr>
          <p:nvPr>
            <p:ph idx="1"/>
          </p:nvPr>
        </p:nvSpPr>
        <p:spPr>
          <a:xfrm>
            <a:off x="76200" y="1600200"/>
            <a:ext cx="8991600" cy="4525963"/>
          </a:xfrm>
        </p:spPr>
        <p:txBody>
          <a:bodyPr/>
          <a:lstStyle/>
          <a:p>
            <a:pPr marL="0" indent="0">
              <a:buNone/>
            </a:pPr>
            <a:r>
              <a:rPr lang="en-US" u="sng" dirty="0" smtClean="0"/>
              <a:t>Digital Analytics Association:</a:t>
            </a:r>
          </a:p>
          <a:p>
            <a:pPr marL="0" indent="0">
              <a:buNone/>
            </a:pPr>
            <a:endParaRPr lang="en-US" dirty="0"/>
          </a:p>
          <a:p>
            <a:pPr marL="0" indent="0">
              <a:buNone/>
            </a:pPr>
            <a:r>
              <a:rPr lang="en-US" dirty="0" smtClean="0"/>
              <a:t>Web Analytics is the measurement, collection, analysis and reporting of internet data for purposes of </a:t>
            </a:r>
            <a:r>
              <a:rPr lang="en-US" b="1" i="1" dirty="0" smtClean="0"/>
              <a:t>understanding</a:t>
            </a:r>
            <a:r>
              <a:rPr lang="en-US" dirty="0" smtClean="0"/>
              <a:t> and </a:t>
            </a:r>
            <a:r>
              <a:rPr lang="en-US" b="1" i="1" dirty="0" smtClean="0"/>
              <a:t>optimizing</a:t>
            </a:r>
            <a:r>
              <a:rPr lang="en-US" dirty="0" smtClean="0"/>
              <a:t> web usage.</a:t>
            </a:r>
            <a:endParaRPr lang="en-US" dirty="0"/>
          </a:p>
        </p:txBody>
      </p:sp>
      <p:pic>
        <p:nvPicPr>
          <p:cNvPr id="9" name="Picture 8" descr="ses_conf_and_expo_horz_white.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457200" y="127771"/>
            <a:ext cx="1287891" cy="301752"/>
          </a:xfrm>
          <a:prstGeom prst="rect">
            <a:avLst/>
          </a:prstGeom>
        </p:spPr>
      </p:pic>
    </p:spTree>
    <p:extLst>
      <p:ext uri="{BB962C8B-B14F-4D97-AF65-F5344CB8AC3E}">
        <p14:creationId xmlns:p14="http://schemas.microsoft.com/office/powerpoint/2010/main" val="3242405662"/>
      </p:ext>
    </p:extLst>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solidFill>
                  <a:srgbClr val="4285F4"/>
                </a:solidFill>
              </a:rPr>
              <a:t>What do we do with it?</a:t>
            </a:r>
            <a:endParaRPr lang="en-US" dirty="0">
              <a:solidFill>
                <a:srgbClr val="4285F4"/>
              </a:solidFill>
            </a:endParaRPr>
          </a:p>
        </p:txBody>
      </p:sp>
      <p:sp>
        <p:nvSpPr>
          <p:cNvPr id="5" name="Content Placeholder 4"/>
          <p:cNvSpPr>
            <a:spLocks noGrp="1"/>
          </p:cNvSpPr>
          <p:nvPr>
            <p:ph idx="1"/>
          </p:nvPr>
        </p:nvSpPr>
        <p:spPr>
          <a:xfrm>
            <a:off x="152400" y="1600200"/>
            <a:ext cx="8915400" cy="4525963"/>
          </a:xfrm>
        </p:spPr>
        <p:txBody>
          <a:bodyPr>
            <a:normAutofit/>
          </a:bodyPr>
          <a:lstStyle/>
          <a:p>
            <a:pPr marL="0" indent="0">
              <a:buNone/>
            </a:pPr>
            <a:endParaRPr lang="en-US" dirty="0" smtClean="0"/>
          </a:p>
          <a:p>
            <a:pPr marL="0" indent="0">
              <a:buNone/>
            </a:pPr>
            <a:endParaRPr lang="en-US" dirty="0" smtClean="0"/>
          </a:p>
        </p:txBody>
      </p:sp>
      <p:sp>
        <p:nvSpPr>
          <p:cNvPr id="3" name="Text Placeholder 2"/>
          <p:cNvSpPr>
            <a:spLocks noGrp="1"/>
          </p:cNvSpPr>
          <p:nvPr>
            <p:ph type="body" idx="4294967295"/>
          </p:nvPr>
        </p:nvSpPr>
        <p:spPr>
          <a:xfrm>
            <a:off x="533399" y="1447800"/>
            <a:ext cx="8610599" cy="4800600"/>
          </a:xfrm>
        </p:spPr>
        <p:txBody>
          <a:bodyPr>
            <a:normAutofit/>
          </a:bodyPr>
          <a:lstStyle/>
          <a:p>
            <a:pPr marL="0" indent="0">
              <a:buNone/>
            </a:pPr>
            <a:r>
              <a:rPr lang="en-US" dirty="0" smtClean="0"/>
              <a:t>Cross Sell / Up Sell performance the most exciting aspect of product list “impression” data</a:t>
            </a:r>
          </a:p>
          <a:p>
            <a:pPr lvl="1"/>
            <a:r>
              <a:rPr lang="en-US" b="1" dirty="0" smtClean="0"/>
              <a:t>Recommendation engine optimization</a:t>
            </a:r>
            <a:r>
              <a:rPr lang="en-US" dirty="0" smtClean="0"/>
              <a:t> </a:t>
            </a:r>
          </a:p>
          <a:p>
            <a:pPr marL="914400" lvl="2" indent="0">
              <a:buNone/>
            </a:pPr>
            <a:r>
              <a:rPr lang="en-US" i="1" dirty="0" smtClean="0"/>
              <a:t>(via @</a:t>
            </a:r>
            <a:r>
              <a:rPr lang="en-US" i="1" dirty="0" err="1" smtClean="0"/>
              <a:t>fastbloke</a:t>
            </a:r>
            <a:r>
              <a:rPr lang="en-US" i="1" dirty="0"/>
              <a:t>)</a:t>
            </a:r>
            <a:endParaRPr lang="en-US" i="1" dirty="0" smtClean="0"/>
          </a:p>
          <a:p>
            <a:pPr marL="0" indent="0">
              <a:buNone/>
            </a:pPr>
            <a:r>
              <a:rPr lang="en-US" dirty="0" smtClean="0"/>
              <a:t>Insights regarding merchandising placement within category pages can be gleamed, though sales data is a stronger indicator of when to highlight products.</a:t>
            </a:r>
          </a:p>
        </p:txBody>
      </p:sp>
    </p:spTree>
    <p:extLst>
      <p:ext uri="{BB962C8B-B14F-4D97-AF65-F5344CB8AC3E}">
        <p14:creationId xmlns:p14="http://schemas.microsoft.com/office/powerpoint/2010/main" val="1695353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420" y="1009851"/>
            <a:ext cx="7533380" cy="5848149"/>
          </a:xfrm>
          <a:prstGeom prst="rect">
            <a:avLst/>
          </a:prstGeom>
        </p:spPr>
      </p:pic>
      <p:sp>
        <p:nvSpPr>
          <p:cNvPr id="4" name="Title 3"/>
          <p:cNvSpPr>
            <a:spLocks noGrp="1"/>
          </p:cNvSpPr>
          <p:nvPr>
            <p:ph type="title"/>
          </p:nvPr>
        </p:nvSpPr>
        <p:spPr>
          <a:xfrm>
            <a:off x="457200" y="0"/>
            <a:ext cx="8229600" cy="1371600"/>
          </a:xfrm>
        </p:spPr>
        <p:txBody>
          <a:bodyPr>
            <a:normAutofit fontScale="90000"/>
          </a:bodyPr>
          <a:lstStyle/>
          <a:p>
            <a:r>
              <a:rPr lang="en-US" dirty="0" smtClean="0">
                <a:solidFill>
                  <a:srgbClr val="4285F4"/>
                </a:solidFill>
                <a:latin typeface="Segoe UI Semibold" panose="020B0702040204020203" pitchFamily="34" charset="0"/>
              </a:rPr>
              <a:t>Propensity for Purchase</a:t>
            </a:r>
            <a:br>
              <a:rPr lang="en-US" dirty="0" smtClean="0">
                <a:solidFill>
                  <a:srgbClr val="4285F4"/>
                </a:solidFill>
                <a:latin typeface="Segoe UI Semibold" panose="020B0702040204020203" pitchFamily="34" charset="0"/>
              </a:rPr>
            </a:br>
            <a:r>
              <a:rPr lang="en-US" dirty="0" smtClean="0">
                <a:solidFill>
                  <a:srgbClr val="4285F4"/>
                </a:solidFill>
                <a:latin typeface="Segoe UI Semibold" panose="020B0702040204020203" pitchFamily="34" charset="0"/>
              </a:rPr>
              <a:t>Metrics ROCK</a:t>
            </a:r>
            <a:endParaRPr lang="en-US" dirty="0">
              <a:solidFill>
                <a:srgbClr val="4285F4"/>
              </a:solidFill>
              <a:latin typeface="Segoe UI Semibold" panose="020B0702040204020203" pitchFamily="34" charset="0"/>
            </a:endParaRPr>
          </a:p>
        </p:txBody>
      </p:sp>
    </p:spTree>
    <p:extLst>
      <p:ext uri="{BB962C8B-B14F-4D97-AF65-F5344CB8AC3E}">
        <p14:creationId xmlns:p14="http://schemas.microsoft.com/office/powerpoint/2010/main" val="1212170479"/>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76200"/>
            <a:ext cx="8534400" cy="762000"/>
          </a:xfrm>
        </p:spPr>
        <p:txBody>
          <a:bodyPr>
            <a:normAutofit fontScale="77500" lnSpcReduction="20000"/>
          </a:bodyPr>
          <a:lstStyle/>
          <a:p>
            <a:r>
              <a:rPr lang="en-US" sz="6000" dirty="0" smtClean="0"/>
              <a:t>Product Performance Reports</a:t>
            </a:r>
            <a:endParaRPr lang="en-US" sz="6000" dirty="0"/>
          </a:p>
        </p:txBody>
      </p:sp>
      <p:sp>
        <p:nvSpPr>
          <p:cNvPr id="5" name="Content Placeholder 4"/>
          <p:cNvSpPr>
            <a:spLocks noGrp="1"/>
          </p:cNvSpPr>
          <p:nvPr>
            <p:ph sz="half" idx="2"/>
          </p:nvPr>
        </p:nvSpPr>
        <p:spPr>
          <a:xfrm>
            <a:off x="533400" y="2130778"/>
            <a:ext cx="4040188" cy="3951288"/>
          </a:xfrm>
        </p:spPr>
        <p:txBody>
          <a:bodyPr>
            <a:normAutofit/>
          </a:bodyPr>
          <a:lstStyle/>
          <a:p>
            <a:pPr marL="0" indent="0">
              <a:buNone/>
            </a:pPr>
            <a:endParaRPr lang="en-US" dirty="0" smtClean="0"/>
          </a:p>
          <a:p>
            <a:pPr marL="0" indent="0">
              <a:buNone/>
            </a:pPr>
            <a:endParaRPr lang="en-US" dirty="0" smtClean="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31" y="990600"/>
            <a:ext cx="9606131" cy="4267200"/>
          </a:xfrm>
          <a:prstGeom prst="rect">
            <a:avLst/>
          </a:prstGeom>
        </p:spPr>
      </p:pic>
    </p:spTree>
    <p:extLst>
      <p:ext uri="{BB962C8B-B14F-4D97-AF65-F5344CB8AC3E}">
        <p14:creationId xmlns:p14="http://schemas.microsoft.com/office/powerpoint/2010/main" val="3650647886"/>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sz="3600" b="1" dirty="0" smtClean="0">
                <a:solidFill>
                  <a:srgbClr val="4285F4"/>
                </a:solidFill>
              </a:rPr>
              <a:t>Product Performance Standard Metrics</a:t>
            </a:r>
            <a:endParaRPr lang="en-US" sz="3600" b="1" dirty="0">
              <a:solidFill>
                <a:srgbClr val="4285F4"/>
              </a:solidFill>
            </a:endParaRPr>
          </a:p>
        </p:txBody>
      </p:sp>
      <p:sp>
        <p:nvSpPr>
          <p:cNvPr id="5" name="Content Placeholder 4"/>
          <p:cNvSpPr>
            <a:spLocks noGrp="1"/>
          </p:cNvSpPr>
          <p:nvPr>
            <p:ph idx="1"/>
          </p:nvPr>
        </p:nvSpPr>
        <p:spPr>
          <a:xfrm>
            <a:off x="152400" y="1066800"/>
            <a:ext cx="8915400" cy="5059363"/>
          </a:xfrm>
        </p:spPr>
        <p:txBody>
          <a:bodyPr>
            <a:normAutofit/>
          </a:bodyPr>
          <a:lstStyle/>
          <a:p>
            <a:pPr marL="0" indent="0">
              <a:buNone/>
            </a:pPr>
            <a:endParaRPr lang="en-US" dirty="0" smtClean="0"/>
          </a:p>
          <a:p>
            <a:pPr marL="0" indent="0">
              <a:buNone/>
            </a:pPr>
            <a:endParaRPr lang="en-US" dirty="0" smtClean="0"/>
          </a:p>
        </p:txBody>
      </p:sp>
      <p:sp>
        <p:nvSpPr>
          <p:cNvPr id="3" name="Text Placeholder 2"/>
          <p:cNvSpPr>
            <a:spLocks noGrp="1"/>
          </p:cNvSpPr>
          <p:nvPr>
            <p:ph type="body" idx="4294967295"/>
          </p:nvPr>
        </p:nvSpPr>
        <p:spPr>
          <a:xfrm>
            <a:off x="228601" y="1371600"/>
            <a:ext cx="8915398" cy="4876800"/>
          </a:xfrm>
        </p:spPr>
        <p:txBody>
          <a:bodyPr>
            <a:normAutofit/>
          </a:bodyPr>
          <a:lstStyle/>
          <a:p>
            <a:pPr marL="0" indent="0">
              <a:buNone/>
            </a:pPr>
            <a:r>
              <a:rPr lang="en-US" dirty="0" smtClean="0"/>
              <a:t>Big benefit of providing </a:t>
            </a:r>
            <a:r>
              <a:rPr lang="en-US" u="sng" dirty="0" smtClean="0"/>
              <a:t>Cart to Detail</a:t>
            </a:r>
            <a:r>
              <a:rPr lang="en-US" dirty="0" smtClean="0"/>
              <a:t> and </a:t>
            </a:r>
            <a:r>
              <a:rPr lang="en-US" u="sng" dirty="0" smtClean="0"/>
              <a:t>Buy to Detail Rates</a:t>
            </a:r>
            <a:r>
              <a:rPr lang="en-US" dirty="0" smtClean="0"/>
              <a:t> – many businesses wouldn’t be accessing those metrics.  </a:t>
            </a:r>
            <a:r>
              <a:rPr lang="en-US" b="1" dirty="0" smtClean="0"/>
              <a:t>Propensity to purchase!</a:t>
            </a:r>
          </a:p>
          <a:p>
            <a:pPr marL="0" indent="0">
              <a:buNone/>
            </a:pPr>
            <a:r>
              <a:rPr lang="en-US" dirty="0" smtClean="0"/>
              <a:t>For now, those metrics are based on VIEWS instead of unique views, which I believe doesn’t model shopping behavior in the optimal way.</a:t>
            </a:r>
          </a:p>
          <a:p>
            <a:endParaRPr lang="en-US" dirty="0" smtClean="0"/>
          </a:p>
          <a:p>
            <a:endParaRPr lang="en-US" dirty="0" smtClean="0"/>
          </a:p>
          <a:p>
            <a:endParaRPr lang="en-US" dirty="0" smtClean="0"/>
          </a:p>
        </p:txBody>
      </p:sp>
    </p:spTree>
    <p:extLst>
      <p:ext uri="{BB962C8B-B14F-4D97-AF65-F5344CB8AC3E}">
        <p14:creationId xmlns:p14="http://schemas.microsoft.com/office/powerpoint/2010/main" val="2361122686"/>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76200"/>
            <a:ext cx="8534400" cy="762000"/>
          </a:xfrm>
        </p:spPr>
        <p:txBody>
          <a:bodyPr>
            <a:normAutofit fontScale="85000" lnSpcReduction="20000"/>
          </a:bodyPr>
          <a:lstStyle/>
          <a:p>
            <a:pPr algn="ctr"/>
            <a:r>
              <a:rPr lang="en-US" sz="6000" dirty="0" smtClean="0">
                <a:solidFill>
                  <a:srgbClr val="4285F4"/>
                </a:solidFill>
              </a:rPr>
              <a:t>Calculated Cart to Detail</a:t>
            </a:r>
            <a:endParaRPr lang="en-US" sz="6000" dirty="0">
              <a:solidFill>
                <a:srgbClr val="4285F4"/>
              </a:solidFill>
            </a:endParaRPr>
          </a:p>
        </p:txBody>
      </p:sp>
      <p:sp>
        <p:nvSpPr>
          <p:cNvPr id="5" name="Content Placeholder 4"/>
          <p:cNvSpPr>
            <a:spLocks noGrp="1"/>
          </p:cNvSpPr>
          <p:nvPr>
            <p:ph sz="half" idx="2"/>
          </p:nvPr>
        </p:nvSpPr>
        <p:spPr>
          <a:xfrm>
            <a:off x="533400" y="2130778"/>
            <a:ext cx="4040188" cy="3951288"/>
          </a:xfrm>
        </p:spPr>
        <p:txBody>
          <a:bodyPr>
            <a:normAutofit/>
          </a:bodyPr>
          <a:lstStyle/>
          <a:p>
            <a:pPr marL="0" indent="0">
              <a:buNone/>
            </a:pPr>
            <a:endParaRPr lang="en-US" dirty="0" smtClean="0"/>
          </a:p>
          <a:p>
            <a:pPr marL="0" indent="0">
              <a:buNone/>
            </a:pPr>
            <a:endParaRPr lang="en-US" dirty="0" smtClean="0"/>
          </a:p>
        </p:txBody>
      </p:sp>
      <p:pic>
        <p:nvPicPr>
          <p:cNvPr id="6" name="Picture 2" descr="X:\My Documents\Analytics Ninja\Logos\logo-ninja-tagline\analytics ninja logo.png"/>
          <p:cNvPicPr>
            <a:picLocks noChangeAspect="1" noChangeArrowheads="1"/>
          </p:cNvPicPr>
          <p:nvPr/>
        </p:nvPicPr>
        <p:blipFill>
          <a:blip r:embed="rId3" cstate="print"/>
          <a:srcRect/>
          <a:stretch>
            <a:fillRect/>
          </a:stretch>
        </p:blipFill>
        <p:spPr bwMode="auto">
          <a:xfrm>
            <a:off x="5933214" y="6172201"/>
            <a:ext cx="3210786" cy="685800"/>
          </a:xfrm>
          <a:prstGeom prst="rect">
            <a:avLst/>
          </a:prstGeom>
          <a:noFill/>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27045"/>
            <a:ext cx="9144000" cy="5830956"/>
          </a:xfrm>
          <a:prstGeom prst="rect">
            <a:avLst/>
          </a:prstGeom>
        </p:spPr>
      </p:pic>
    </p:spTree>
    <p:extLst>
      <p:ext uri="{BB962C8B-B14F-4D97-AF65-F5344CB8AC3E}">
        <p14:creationId xmlns:p14="http://schemas.microsoft.com/office/powerpoint/2010/main" val="1109953806"/>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76200"/>
            <a:ext cx="8534400" cy="762000"/>
          </a:xfrm>
        </p:spPr>
        <p:txBody>
          <a:bodyPr>
            <a:normAutofit fontScale="77500" lnSpcReduction="20000"/>
          </a:bodyPr>
          <a:lstStyle/>
          <a:p>
            <a:r>
              <a:rPr lang="en-US" sz="6000" dirty="0" smtClean="0">
                <a:solidFill>
                  <a:srgbClr val="4285F4"/>
                </a:solidFill>
              </a:rPr>
              <a:t>Calculated Buy to Detail Rate</a:t>
            </a:r>
            <a:endParaRPr lang="en-US" sz="6000" dirty="0">
              <a:solidFill>
                <a:srgbClr val="4285F4"/>
              </a:solidFill>
            </a:endParaRPr>
          </a:p>
        </p:txBody>
      </p:sp>
      <p:sp>
        <p:nvSpPr>
          <p:cNvPr id="5" name="Content Placeholder 4"/>
          <p:cNvSpPr>
            <a:spLocks noGrp="1"/>
          </p:cNvSpPr>
          <p:nvPr>
            <p:ph sz="half" idx="2"/>
          </p:nvPr>
        </p:nvSpPr>
        <p:spPr>
          <a:xfrm>
            <a:off x="533400" y="2130778"/>
            <a:ext cx="4040188" cy="3951288"/>
          </a:xfrm>
        </p:spPr>
        <p:txBody>
          <a:bodyPr>
            <a:normAutofit/>
          </a:bodyPr>
          <a:lstStyle/>
          <a:p>
            <a:pPr marL="0" indent="0">
              <a:buNone/>
            </a:pPr>
            <a:endParaRPr lang="en-US" dirty="0" smtClean="0"/>
          </a:p>
          <a:p>
            <a:pPr marL="0" indent="0">
              <a:buNone/>
            </a:pPr>
            <a:endParaRPr lang="en-US" dirty="0" smtClean="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824089"/>
            <a:ext cx="6447619" cy="5838096"/>
          </a:xfrm>
          <a:prstGeom prst="rect">
            <a:avLst/>
          </a:prstGeom>
        </p:spPr>
      </p:pic>
    </p:spTree>
    <p:extLst>
      <p:ext uri="{BB962C8B-B14F-4D97-AF65-F5344CB8AC3E}">
        <p14:creationId xmlns:p14="http://schemas.microsoft.com/office/powerpoint/2010/main" val="2653271012"/>
      </p:ext>
    </p:extLst>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36786"/>
            <a:ext cx="8686800" cy="1334815"/>
          </a:xfrm>
        </p:spPr>
        <p:txBody>
          <a:bodyPr>
            <a:normAutofit/>
          </a:bodyPr>
          <a:lstStyle/>
          <a:p>
            <a:r>
              <a:rPr lang="en-US" dirty="0" smtClean="0">
                <a:solidFill>
                  <a:srgbClr val="4285F4"/>
                </a:solidFill>
                <a:latin typeface="Segoe UI Semibold" panose="020B0702040204020203" pitchFamily="34" charset="0"/>
                <a:cs typeface="Segoe UI Semilight" panose="020B0402040204020203" pitchFamily="34" charset="0"/>
              </a:rPr>
              <a:t>Use Profit Metrics</a:t>
            </a:r>
            <a:endParaRPr lang="en-US" dirty="0">
              <a:solidFill>
                <a:srgbClr val="4285F4"/>
              </a:solidFill>
              <a:latin typeface="Segoe UI Semibold" panose="020B0702040204020203" pitchFamily="34" charset="0"/>
              <a:cs typeface="Segoe UI Semilight" panose="020B0402040204020203" pitchFamily="34"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913" t="9550" r="52583" b="52973"/>
          <a:stretch/>
        </p:blipFill>
        <p:spPr>
          <a:xfrm>
            <a:off x="1143000" y="1170580"/>
            <a:ext cx="6739880" cy="5664765"/>
          </a:xfrm>
          <a:prstGeom prst="rect">
            <a:avLst/>
          </a:prstGeom>
        </p:spPr>
      </p:pic>
      <p:pic>
        <p:nvPicPr>
          <p:cNvPr id="1026" name="Picture 2" descr="F:\Dropbox\Analytics Ninja\a_eMetrics\profit repor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1828800"/>
            <a:ext cx="6145197" cy="3124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065622" y="6438522"/>
            <a:ext cx="1989887" cy="276999"/>
          </a:xfrm>
          <a:prstGeom prst="rect">
            <a:avLst/>
          </a:prstGeom>
          <a:noFill/>
        </p:spPr>
        <p:txBody>
          <a:bodyPr wrap="square" rtlCol="0">
            <a:spAutoFit/>
          </a:bodyPr>
          <a:lstStyle/>
          <a:p>
            <a:pPr algn="r"/>
            <a:r>
              <a:rPr lang="en-US" sz="1200" b="1" dirty="0" smtClean="0"/>
              <a:t>@</a:t>
            </a:r>
            <a:r>
              <a:rPr lang="en-US" sz="1200" b="1" dirty="0" err="1" smtClean="0"/>
              <a:t>analyticsninja</a:t>
            </a:r>
            <a:endParaRPr lang="en-US" sz="1200" b="1" dirty="0"/>
          </a:p>
        </p:txBody>
      </p:sp>
    </p:spTree>
    <p:extLst>
      <p:ext uri="{BB962C8B-B14F-4D97-AF65-F5344CB8AC3E}">
        <p14:creationId xmlns:p14="http://schemas.microsoft.com/office/powerpoint/2010/main" val="1617146833"/>
      </p:ext>
    </p:extLst>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What do we do with it?</a:t>
            </a:r>
            <a:endParaRPr lang="en-US" dirty="0"/>
          </a:p>
        </p:txBody>
      </p:sp>
      <p:sp>
        <p:nvSpPr>
          <p:cNvPr id="5" name="Content Placeholder 4"/>
          <p:cNvSpPr>
            <a:spLocks noGrp="1"/>
          </p:cNvSpPr>
          <p:nvPr>
            <p:ph idx="1"/>
          </p:nvPr>
        </p:nvSpPr>
        <p:spPr>
          <a:xfrm>
            <a:off x="152400" y="1600200"/>
            <a:ext cx="8915400" cy="4525963"/>
          </a:xfrm>
        </p:spPr>
        <p:txBody>
          <a:bodyPr>
            <a:normAutofit/>
          </a:bodyPr>
          <a:lstStyle/>
          <a:p>
            <a:pPr marL="0" indent="0">
              <a:buNone/>
            </a:pPr>
            <a:endParaRPr lang="en-US" dirty="0" smtClean="0"/>
          </a:p>
          <a:p>
            <a:pPr marL="0" indent="0">
              <a:buNone/>
            </a:pPr>
            <a:endParaRPr lang="en-US" dirty="0" smtClean="0"/>
          </a:p>
        </p:txBody>
      </p:sp>
      <p:sp>
        <p:nvSpPr>
          <p:cNvPr id="3" name="Text Placeholder 2"/>
          <p:cNvSpPr>
            <a:spLocks noGrp="1"/>
          </p:cNvSpPr>
          <p:nvPr>
            <p:ph type="body" idx="4294967295"/>
          </p:nvPr>
        </p:nvSpPr>
        <p:spPr>
          <a:xfrm>
            <a:off x="533399" y="1752600"/>
            <a:ext cx="8610599" cy="4495800"/>
          </a:xfrm>
        </p:spPr>
        <p:txBody>
          <a:bodyPr>
            <a:normAutofit/>
          </a:bodyPr>
          <a:lstStyle/>
          <a:p>
            <a:pPr marL="0" indent="0">
              <a:buNone/>
            </a:pPr>
            <a:r>
              <a:rPr lang="en-US" dirty="0" smtClean="0"/>
              <a:t>Advertise.  </a:t>
            </a:r>
            <a:r>
              <a:rPr lang="en-US" b="1" dirty="0" smtClean="0"/>
              <a:t>Duh!</a:t>
            </a:r>
          </a:p>
          <a:p>
            <a:pPr lvl="1"/>
            <a:r>
              <a:rPr lang="en-US" dirty="0" smtClean="0"/>
              <a:t>Product Listing Ads</a:t>
            </a:r>
          </a:p>
          <a:p>
            <a:pPr lvl="1"/>
            <a:r>
              <a:rPr lang="en-US" dirty="0" smtClean="0"/>
              <a:t>Keyword bidding</a:t>
            </a:r>
          </a:p>
          <a:p>
            <a:pPr marL="0" indent="0">
              <a:buNone/>
            </a:pPr>
            <a:r>
              <a:rPr lang="en-US" dirty="0" smtClean="0"/>
              <a:t>Product placement on category pages and homepage splashes.</a:t>
            </a:r>
          </a:p>
          <a:p>
            <a:pPr marL="0" indent="0">
              <a:buNone/>
            </a:pPr>
            <a:r>
              <a:rPr lang="en-US" i="1" dirty="0" smtClean="0"/>
              <a:t>Help</a:t>
            </a:r>
            <a:r>
              <a:rPr lang="en-US" dirty="0" smtClean="0"/>
              <a:t> </a:t>
            </a:r>
            <a:r>
              <a:rPr lang="en-US" i="1" dirty="0"/>
              <a:t>g</a:t>
            </a:r>
            <a:r>
              <a:rPr lang="en-US" i="1" dirty="0" smtClean="0"/>
              <a:t>uide</a:t>
            </a:r>
            <a:r>
              <a:rPr lang="en-US" dirty="0" smtClean="0"/>
              <a:t> merchandising decisions</a:t>
            </a:r>
            <a:endParaRPr lang="en-US" dirty="0"/>
          </a:p>
        </p:txBody>
      </p:sp>
    </p:spTree>
    <p:extLst>
      <p:ext uri="{BB962C8B-B14F-4D97-AF65-F5344CB8AC3E}">
        <p14:creationId xmlns:p14="http://schemas.microsoft.com/office/powerpoint/2010/main" val="27931398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206"/>
            <a:ext cx="8839200" cy="1143000"/>
          </a:xfrm>
        </p:spPr>
        <p:txBody>
          <a:bodyPr>
            <a:normAutofit/>
          </a:bodyPr>
          <a:lstStyle/>
          <a:p>
            <a:r>
              <a:rPr lang="en-US" sz="3600" dirty="0" smtClean="0">
                <a:solidFill>
                  <a:srgbClr val="4285F4"/>
                </a:solidFill>
              </a:rPr>
              <a:t>Smart Data Layer =&gt; Smart Decisions</a:t>
            </a:r>
            <a:endParaRPr lang="en-US" sz="3600" dirty="0">
              <a:solidFill>
                <a:srgbClr val="4285F4"/>
              </a:solidFill>
            </a:endParaRP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306009"/>
            <a:ext cx="9144000" cy="5549533"/>
          </a:xfrm>
        </p:spPr>
      </p:pic>
    </p:spTree>
    <p:extLst>
      <p:ext uri="{BB962C8B-B14F-4D97-AF65-F5344CB8AC3E}">
        <p14:creationId xmlns:p14="http://schemas.microsoft.com/office/powerpoint/2010/main" val="3678426905"/>
      </p:ext>
    </p:extLst>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159"/>
            <a:ext cx="8305800" cy="944562"/>
          </a:xfrm>
        </p:spPr>
        <p:txBody>
          <a:bodyPr>
            <a:normAutofit/>
          </a:bodyPr>
          <a:lstStyle/>
          <a:p>
            <a:r>
              <a:rPr lang="en-US" sz="3600" dirty="0" smtClean="0">
                <a:solidFill>
                  <a:srgbClr val="4285F4"/>
                </a:solidFill>
              </a:rPr>
              <a:t>Smart Data Layer =&gt; Smart Decisions</a:t>
            </a:r>
            <a:endParaRPr lang="en-US" sz="3600" dirty="0">
              <a:solidFill>
                <a:srgbClr val="4285F4"/>
              </a:solidFill>
            </a:endParaRPr>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3400" y="914400"/>
            <a:ext cx="7848600" cy="5876346"/>
          </a:xfrm>
        </p:spPr>
      </p:pic>
    </p:spTree>
    <p:extLst>
      <p:ext uri="{BB962C8B-B14F-4D97-AF65-F5344CB8AC3E}">
        <p14:creationId xmlns:p14="http://schemas.microsoft.com/office/powerpoint/2010/main" val="2294888459"/>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b="1" dirty="0" smtClean="0">
                <a:solidFill>
                  <a:srgbClr val="4285F4"/>
                </a:solidFill>
              </a:rPr>
              <a:t> Strategy </a:t>
            </a:r>
            <a:r>
              <a:rPr lang="en-US" sz="3000" b="1" i="1" dirty="0" smtClean="0">
                <a:solidFill>
                  <a:srgbClr val="4285F4"/>
                </a:solidFill>
              </a:rPr>
              <a:t>BEFORE</a:t>
            </a:r>
            <a:r>
              <a:rPr lang="en-US" sz="3000" b="1" dirty="0" smtClean="0">
                <a:solidFill>
                  <a:srgbClr val="4285F4"/>
                </a:solidFill>
              </a:rPr>
              <a:t>  Implementation</a:t>
            </a:r>
            <a:endParaRPr lang="en-US" sz="3000" b="1" dirty="0">
              <a:solidFill>
                <a:srgbClr val="4285F4"/>
              </a:solidFill>
            </a:endParaRPr>
          </a:p>
        </p:txBody>
      </p:sp>
      <p:sp>
        <p:nvSpPr>
          <p:cNvPr id="2" name="Content Placeholder 1"/>
          <p:cNvSpPr>
            <a:spLocks noGrp="1"/>
          </p:cNvSpPr>
          <p:nvPr>
            <p:ph sz="half" idx="1"/>
          </p:nvPr>
        </p:nvSpPr>
        <p:spPr/>
        <p:txBody>
          <a:bodyPr/>
          <a:lstStyle/>
          <a:p>
            <a:pPr marL="0" indent="0">
              <a:buNone/>
            </a:pPr>
            <a:r>
              <a:rPr lang="en-US" dirty="0" smtClean="0"/>
              <a:t>What are your goals as company?</a:t>
            </a:r>
          </a:p>
          <a:p>
            <a:pPr marL="0" indent="0">
              <a:buNone/>
            </a:pPr>
            <a:r>
              <a:rPr lang="en-US" dirty="0" smtClean="0"/>
              <a:t>How do those relate to the internet?</a:t>
            </a:r>
          </a:p>
          <a:p>
            <a:pPr marL="0" indent="0">
              <a:buNone/>
            </a:pPr>
            <a:r>
              <a:rPr lang="en-US" dirty="0"/>
              <a:t>What are your KPIs?</a:t>
            </a:r>
          </a:p>
          <a:p>
            <a:pPr marL="0" indent="0">
              <a:buNone/>
            </a:pPr>
            <a:r>
              <a:rPr lang="en-US" dirty="0" smtClean="0"/>
              <a:t>How would you measure that with GA?</a:t>
            </a:r>
          </a:p>
        </p:txBody>
      </p:sp>
      <p:sp>
        <p:nvSpPr>
          <p:cNvPr id="3" name="Content Placeholder 2"/>
          <p:cNvSpPr>
            <a:spLocks noGrp="1"/>
          </p:cNvSpPr>
          <p:nvPr>
            <p:ph sz="half" idx="2"/>
          </p:nvPr>
        </p:nvSpPr>
        <p:spPr/>
        <p:txBody>
          <a:bodyPr/>
          <a:lstStyle/>
          <a:p>
            <a:pPr marL="0" indent="0">
              <a:buNone/>
            </a:pPr>
            <a:r>
              <a:rPr lang="en-US" dirty="0" smtClean="0"/>
              <a:t>Write down your questions</a:t>
            </a:r>
          </a:p>
          <a:p>
            <a:pPr marL="0" indent="0">
              <a:buNone/>
            </a:pPr>
            <a:r>
              <a:rPr lang="en-US" dirty="0" smtClean="0"/>
              <a:t>Brainstorm what data would be useful</a:t>
            </a:r>
          </a:p>
          <a:p>
            <a:pPr marL="0" indent="0">
              <a:buNone/>
            </a:pPr>
            <a:r>
              <a:rPr lang="en-US" dirty="0"/>
              <a:t>If you can conceive a question, you can </a:t>
            </a:r>
            <a:r>
              <a:rPr lang="en-US" dirty="0" smtClean="0"/>
              <a:t>probably </a:t>
            </a:r>
            <a:r>
              <a:rPr lang="en-US" dirty="0"/>
              <a:t>track it and answer it in GA.</a:t>
            </a:r>
          </a:p>
        </p:txBody>
      </p:sp>
      <p:pic>
        <p:nvPicPr>
          <p:cNvPr id="9" name="Picture 8" descr="ses_conf_and_expo_horz_white.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457200" y="127771"/>
            <a:ext cx="1287891" cy="301752"/>
          </a:xfrm>
          <a:prstGeom prst="rect">
            <a:avLst/>
          </a:prstGeom>
        </p:spPr>
      </p:pic>
      <p:sp>
        <p:nvSpPr>
          <p:cNvPr id="6" name="TextBox 5"/>
          <p:cNvSpPr txBox="1"/>
          <p:nvPr/>
        </p:nvSpPr>
        <p:spPr>
          <a:xfrm>
            <a:off x="202131" y="6207565"/>
            <a:ext cx="8865669" cy="369332"/>
          </a:xfrm>
          <a:prstGeom prst="rect">
            <a:avLst/>
          </a:prstGeom>
          <a:noFill/>
        </p:spPr>
        <p:txBody>
          <a:bodyPr wrap="square" rtlCol="0">
            <a:spAutoFit/>
          </a:bodyPr>
          <a:lstStyle/>
          <a:p>
            <a:r>
              <a:rPr lang="en-US" dirty="0">
                <a:hlinkClick r:id="rId5"/>
              </a:rPr>
              <a:t>http://www.analyticspros.com/blog/google-analytics/web-analytics-planning-model/</a:t>
            </a:r>
            <a:endParaRPr lang="en-US" dirty="0"/>
          </a:p>
        </p:txBody>
      </p:sp>
    </p:spTree>
    <p:extLst>
      <p:ext uri="{BB962C8B-B14F-4D97-AF65-F5344CB8AC3E}">
        <p14:creationId xmlns:p14="http://schemas.microsoft.com/office/powerpoint/2010/main" val="10283133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0" end="0"/>
                                            </p:txEl>
                                          </p:spTgt>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1" end="1"/>
                                            </p:txEl>
                                          </p:spTgt>
                                        </p:tgtEl>
                                        <p:attrNameLst>
                                          <p:attrName>ppt_c</p:attrName>
                                        </p:attrNameLst>
                                      </p:cBhvr>
                                      <p:to>
                                        <a:schemeClr val="bg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2" end="2"/>
                                            </p:txEl>
                                          </p:spTgt>
                                        </p:tgtEl>
                                        <p:attrNameLst>
                                          <p:attrName>ppt_c</p:attrName>
                                        </p:attrNameLst>
                                      </p:cBhvr>
                                      <p:to>
                                        <a:schemeClr val="bg2"/>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3" end="3"/>
                                            </p:txEl>
                                          </p:spTgt>
                                        </p:tgtEl>
                                        <p:attrNameLst>
                                          <p:attrName>ppt_c</p:attrName>
                                        </p:attrNameLst>
                                      </p:cBhvr>
                                      <p:to>
                                        <a:schemeClr val="bg2"/>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chemeClr val="bg2"/>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chemeClr val="bg2"/>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159"/>
            <a:ext cx="7848600" cy="944562"/>
          </a:xfrm>
        </p:spPr>
        <p:txBody>
          <a:bodyPr>
            <a:normAutofit fontScale="90000"/>
          </a:bodyPr>
          <a:lstStyle/>
          <a:p>
            <a:r>
              <a:rPr lang="en-US" sz="3600" dirty="0" smtClean="0">
                <a:solidFill>
                  <a:srgbClr val="4285F4"/>
                </a:solidFill>
              </a:rPr>
              <a:t>Smart Data Layer =&gt; Smart Decisions</a:t>
            </a:r>
            <a:endParaRPr lang="en-US" sz="3600" dirty="0">
              <a:solidFill>
                <a:srgbClr val="4285F4"/>
              </a:solidFill>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1596242"/>
            <a:ext cx="9144000" cy="5261758"/>
          </a:xfrm>
        </p:spPr>
      </p:pic>
    </p:spTree>
    <p:extLst>
      <p:ext uri="{BB962C8B-B14F-4D97-AF65-F5344CB8AC3E}">
        <p14:creationId xmlns:p14="http://schemas.microsoft.com/office/powerpoint/2010/main" val="3559886596"/>
      </p:ext>
    </p:extLst>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4285F4"/>
        </a:solidFill>
        <a:effectLst/>
      </p:bgPr>
    </p:bg>
    <p:spTree>
      <p:nvGrpSpPr>
        <p:cNvPr id="1" name=""/>
        <p:cNvGrpSpPr/>
        <p:nvPr/>
      </p:nvGrpSpPr>
      <p:grpSpPr>
        <a:xfrm>
          <a:off x="0" y="0"/>
          <a:ext cx="0" cy="0"/>
          <a:chOff x="0" y="0"/>
          <a:chExt cx="0" cy="0"/>
        </a:xfrm>
      </p:grpSpPr>
      <p:sp>
        <p:nvSpPr>
          <p:cNvPr id="2" name="Title 1"/>
          <p:cNvSpPr txBox="1">
            <a:spLocks/>
          </p:cNvSpPr>
          <p:nvPr/>
        </p:nvSpPr>
        <p:spPr>
          <a:xfrm>
            <a:off x="822960" y="1219200"/>
            <a:ext cx="7711440" cy="1142999"/>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6600" b="1" i="0" u="none" strike="noStrike" kern="1200" cap="none" spc="0" normalizeH="0" baseline="0" noProof="0" dirty="0" smtClean="0">
                <a:ln>
                  <a:noFill/>
                </a:ln>
                <a:solidFill>
                  <a:schemeClr val="bg1"/>
                </a:solidFill>
                <a:effectLst/>
                <a:uLnTx/>
                <a:uFillTx/>
                <a:latin typeface="Segoe UI" panose="020B0502040204020203" pitchFamily="34" charset="0"/>
                <a:ea typeface="Segoe UI" panose="020B0502040204020203" pitchFamily="34" charset="0"/>
                <a:cs typeface="Segoe UI" panose="020B0502040204020203" pitchFamily="34" charset="0"/>
              </a:rPr>
              <a:t>STEP 4:</a:t>
            </a:r>
            <a:endParaRPr kumimoji="0" lang="en-US" sz="6600" b="1" i="0" u="none" strike="noStrike" kern="1200" cap="none" spc="0" normalizeH="0" baseline="0" noProof="0" dirty="0">
              <a:ln>
                <a:noFill/>
              </a:ln>
              <a:solidFill>
                <a:schemeClr val="bg1"/>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 name="Content Placeholder 3"/>
          <p:cNvSpPr>
            <a:spLocks noGrp="1"/>
          </p:cNvSpPr>
          <p:nvPr>
            <p:ph idx="1"/>
          </p:nvPr>
        </p:nvSpPr>
        <p:spPr>
          <a:xfrm>
            <a:off x="822960" y="2209800"/>
            <a:ext cx="7711440" cy="2971800"/>
          </a:xfrm>
        </p:spPr>
        <p:txBody>
          <a:bodyPr>
            <a:normAutofit/>
          </a:bodyPr>
          <a:lstStyle/>
          <a:p>
            <a:pPr marL="0" indent="0">
              <a:buNone/>
            </a:pPr>
            <a:r>
              <a:rPr lang="en-US" sz="4800" dirty="0" smtClean="0">
                <a:solidFill>
                  <a:schemeClr val="bg1"/>
                </a:solidFill>
              </a:rPr>
              <a:t>More segmentation</a:t>
            </a:r>
          </a:p>
        </p:txBody>
      </p:sp>
    </p:spTree>
    <p:extLst>
      <p:ext uri="{BB962C8B-B14F-4D97-AF65-F5344CB8AC3E}">
        <p14:creationId xmlns:p14="http://schemas.microsoft.com/office/powerpoint/2010/main" val="15094473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subTnLst>
                                    <p:animClr clrSpc="rgb" dir="cw">
                                      <p:cBhvr override="childStyle">
                                        <p:cTn dur="1" fill="hold" display="0" masterRel="nextClick" afterEffect="1"/>
                                        <p:tgtEl>
                                          <p:spTgt spid="4">
                                            <p:txEl>
                                              <p:pRg st="0" end="0"/>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401762"/>
          </a:xfrm>
        </p:spPr>
        <p:txBody>
          <a:bodyPr>
            <a:normAutofit fontScale="90000"/>
          </a:bodyPr>
          <a:lstStyle/>
          <a:p>
            <a:r>
              <a:rPr lang="en-US" dirty="0" smtClean="0">
                <a:solidFill>
                  <a:srgbClr val="4285F4"/>
                </a:solidFill>
                <a:cs typeface="Segoe UI Semibold" panose="020B0702040204020203" pitchFamily="34" charset="0"/>
              </a:rPr>
              <a:t>With analytics we measure </a:t>
            </a:r>
            <a:r>
              <a:rPr lang="en-US" b="1" i="1" dirty="0" smtClean="0">
                <a:solidFill>
                  <a:srgbClr val="4285F4"/>
                </a:solidFill>
                <a:cs typeface="Segoe UI Semibold" panose="020B0702040204020203" pitchFamily="34" charset="0"/>
              </a:rPr>
              <a:t>specific actions</a:t>
            </a:r>
            <a:r>
              <a:rPr lang="en-US" i="1" dirty="0" smtClean="0">
                <a:solidFill>
                  <a:srgbClr val="4285F4"/>
                </a:solidFill>
                <a:cs typeface="Segoe UI Semibold" panose="020B0702040204020203" pitchFamily="34" charset="0"/>
              </a:rPr>
              <a:t> </a:t>
            </a:r>
            <a:r>
              <a:rPr lang="en-US" dirty="0" smtClean="0">
                <a:solidFill>
                  <a:srgbClr val="4285F4"/>
                </a:solidFill>
                <a:cs typeface="Segoe UI Semibold" panose="020B0702040204020203" pitchFamily="34" charset="0"/>
              </a:rPr>
              <a:t>(read: intent) </a:t>
            </a:r>
            <a:r>
              <a:rPr lang="en-US" dirty="0">
                <a:solidFill>
                  <a:srgbClr val="4285F4"/>
                </a:solidFill>
                <a:cs typeface="Segoe UI Semibold" panose="020B0702040204020203" pitchFamily="34" charset="0"/>
              </a:rPr>
              <a:t>t</a:t>
            </a:r>
            <a:r>
              <a:rPr lang="en-US" dirty="0" smtClean="0">
                <a:solidFill>
                  <a:srgbClr val="4285F4"/>
                </a:solidFill>
                <a:cs typeface="Segoe UI Semibold" panose="020B0702040204020203" pitchFamily="34" charset="0"/>
              </a:rPr>
              <a:t>aken at a specific times</a:t>
            </a:r>
            <a:endParaRPr lang="en-US" dirty="0">
              <a:solidFill>
                <a:srgbClr val="4285F4"/>
              </a:solidFill>
              <a:cs typeface="Segoe UI Semibold" panose="020B0702040204020203" pitchFamily="34"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362200"/>
            <a:ext cx="8921587" cy="3942347"/>
          </a:xfrm>
        </p:spPr>
      </p:pic>
    </p:spTree>
    <p:extLst>
      <p:ext uri="{BB962C8B-B14F-4D97-AF65-F5344CB8AC3E}">
        <p14:creationId xmlns:p14="http://schemas.microsoft.com/office/powerpoint/2010/main" val="4078333740"/>
      </p:ext>
    </p:extLst>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401762"/>
          </a:xfrm>
        </p:spPr>
        <p:txBody>
          <a:bodyPr>
            <a:normAutofit fontScale="90000"/>
          </a:bodyPr>
          <a:lstStyle/>
          <a:p>
            <a:r>
              <a:rPr lang="en-US" dirty="0" smtClean="0">
                <a:solidFill>
                  <a:srgbClr val="4285F4"/>
                </a:solidFill>
                <a:cs typeface="Segoe UI Semibold" panose="020B0702040204020203" pitchFamily="34" charset="0"/>
              </a:rPr>
              <a:t>With analytics we measure </a:t>
            </a:r>
            <a:r>
              <a:rPr lang="en-US" b="1" i="1" dirty="0" smtClean="0">
                <a:solidFill>
                  <a:srgbClr val="4285F4"/>
                </a:solidFill>
                <a:cs typeface="Segoe UI Semibold" panose="020B0702040204020203" pitchFamily="34" charset="0"/>
              </a:rPr>
              <a:t>specific actions</a:t>
            </a:r>
            <a:r>
              <a:rPr lang="en-US" i="1" dirty="0" smtClean="0">
                <a:solidFill>
                  <a:srgbClr val="4285F4"/>
                </a:solidFill>
                <a:cs typeface="Segoe UI Semibold" panose="020B0702040204020203" pitchFamily="34" charset="0"/>
              </a:rPr>
              <a:t> </a:t>
            </a:r>
            <a:r>
              <a:rPr lang="en-US" dirty="0" smtClean="0">
                <a:solidFill>
                  <a:srgbClr val="4285F4"/>
                </a:solidFill>
                <a:cs typeface="Segoe UI Semibold" panose="020B0702040204020203" pitchFamily="34" charset="0"/>
              </a:rPr>
              <a:t>(read: intent) </a:t>
            </a:r>
            <a:r>
              <a:rPr lang="en-US" dirty="0">
                <a:solidFill>
                  <a:srgbClr val="4285F4"/>
                </a:solidFill>
                <a:cs typeface="Segoe UI Semibold" panose="020B0702040204020203" pitchFamily="34" charset="0"/>
              </a:rPr>
              <a:t>t</a:t>
            </a:r>
            <a:r>
              <a:rPr lang="en-US" dirty="0" smtClean="0">
                <a:solidFill>
                  <a:srgbClr val="4285F4"/>
                </a:solidFill>
                <a:cs typeface="Segoe UI Semibold" panose="020B0702040204020203" pitchFamily="34" charset="0"/>
              </a:rPr>
              <a:t>aken at a specific times</a:t>
            </a:r>
            <a:endParaRPr lang="en-US" dirty="0">
              <a:solidFill>
                <a:srgbClr val="4285F4"/>
              </a:solidFill>
              <a:cs typeface="Segoe UI Semibold" panose="020B0702040204020203" pitchFamily="34" charset="0"/>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362200"/>
            <a:ext cx="8512097" cy="4011449"/>
          </a:xfrm>
        </p:spPr>
      </p:pic>
    </p:spTree>
    <p:extLst>
      <p:ext uri="{BB962C8B-B14F-4D97-AF65-F5344CB8AC3E}">
        <p14:creationId xmlns:p14="http://schemas.microsoft.com/office/powerpoint/2010/main" val="3487636869"/>
      </p:ext>
    </p:extLst>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457200" y="381000"/>
            <a:ext cx="8458200" cy="4267200"/>
          </a:xfrm>
          <a:prstGeom prst="cloud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latin typeface="Segoe UI Light" panose="020B0502040204020203" pitchFamily="34" charset="0"/>
                <a:cs typeface="Segoe UI Light" panose="020B0502040204020203" pitchFamily="34" charset="0"/>
              </a:rPr>
              <a:t>Hit Level Segmentation is possible in Google Analytics when you use </a:t>
            </a:r>
            <a:r>
              <a:rPr lang="en-US" sz="3600" b="1" dirty="0" smtClean="0">
                <a:solidFill>
                  <a:schemeClr val="tx1"/>
                </a:solidFill>
                <a:latin typeface="Segoe UI Light" panose="020B0502040204020203" pitchFamily="34" charset="0"/>
                <a:cs typeface="Segoe UI Light" panose="020B0502040204020203" pitchFamily="34" charset="0"/>
              </a:rPr>
              <a:t>sequence based</a:t>
            </a:r>
            <a:r>
              <a:rPr lang="en-US" sz="3600" dirty="0" smtClean="0">
                <a:solidFill>
                  <a:schemeClr val="tx1"/>
                </a:solidFill>
                <a:latin typeface="Segoe UI Light" panose="020B0502040204020203" pitchFamily="34" charset="0"/>
                <a:cs typeface="Segoe UI Light" panose="020B0502040204020203" pitchFamily="34" charset="0"/>
              </a:rPr>
              <a:t> segments</a:t>
            </a:r>
            <a:endParaRPr lang="en-US" sz="3600" dirty="0">
              <a:solidFill>
                <a:schemeClr val="tx1"/>
              </a:solidFill>
            </a:endParaRPr>
          </a:p>
        </p:txBody>
      </p:sp>
      <p:sp>
        <p:nvSpPr>
          <p:cNvPr id="6" name="TextBox 5"/>
          <p:cNvSpPr txBox="1"/>
          <p:nvPr/>
        </p:nvSpPr>
        <p:spPr>
          <a:xfrm>
            <a:off x="2743200" y="5610325"/>
            <a:ext cx="1600200" cy="381000"/>
          </a:xfrm>
          <a:prstGeom prst="rect">
            <a:avLst/>
          </a:prstGeom>
          <a:noFill/>
        </p:spPr>
        <p:txBody>
          <a:bodyPr wrap="square" rtlCol="0">
            <a:spAutoFit/>
          </a:bodyPr>
          <a:lstStyle/>
          <a:p>
            <a:r>
              <a:rPr lang="en-US" dirty="0" smtClean="0"/>
              <a:t>@</a:t>
            </a:r>
            <a:r>
              <a:rPr lang="en-US" dirty="0" err="1" smtClean="0"/>
              <a:t>charlesfarina</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938" y="4760394"/>
            <a:ext cx="2080862" cy="2080862"/>
          </a:xfrm>
          <a:prstGeom prst="rect">
            <a:avLst/>
          </a:prstGeom>
        </p:spPr>
      </p:pic>
    </p:spTree>
    <p:extLst>
      <p:ext uri="{BB962C8B-B14F-4D97-AF65-F5344CB8AC3E}">
        <p14:creationId xmlns:p14="http://schemas.microsoft.com/office/powerpoint/2010/main" val="481841012"/>
      </p:ext>
    </p:extLst>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solidFill>
                  <a:srgbClr val="4285F4"/>
                </a:solidFill>
              </a:rPr>
              <a:t>Dimensions + Metrics </a:t>
            </a:r>
            <a:br>
              <a:rPr lang="en-US" dirty="0" smtClean="0">
                <a:solidFill>
                  <a:srgbClr val="4285F4"/>
                </a:solidFill>
              </a:rPr>
            </a:br>
            <a:r>
              <a:rPr lang="en-US" dirty="0" smtClean="0">
                <a:solidFill>
                  <a:srgbClr val="4285F4"/>
                </a:solidFill>
              </a:rPr>
              <a:t>#measure intent</a:t>
            </a:r>
            <a:endParaRPr lang="en-US" dirty="0">
              <a:solidFill>
                <a:srgbClr val="4285F4"/>
              </a:solidFill>
            </a:endParaRPr>
          </a:p>
        </p:txBody>
      </p:sp>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61375" y="1600200"/>
            <a:ext cx="6568225" cy="5181600"/>
          </a:xfrm>
        </p:spPr>
      </p:pic>
    </p:spTree>
    <p:extLst>
      <p:ext uri="{BB962C8B-B14F-4D97-AF65-F5344CB8AC3E}">
        <p14:creationId xmlns:p14="http://schemas.microsoft.com/office/powerpoint/2010/main" val="2722206344"/>
      </p:ext>
    </p:extLst>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solidFill>
                  <a:srgbClr val="4285F4"/>
                </a:solidFill>
              </a:rPr>
              <a:t>Dimensions + Metrics </a:t>
            </a:r>
            <a:br>
              <a:rPr lang="en-US" dirty="0" smtClean="0">
                <a:solidFill>
                  <a:srgbClr val="4285F4"/>
                </a:solidFill>
              </a:rPr>
            </a:br>
            <a:r>
              <a:rPr lang="en-US" dirty="0" smtClean="0">
                <a:solidFill>
                  <a:srgbClr val="4285F4"/>
                </a:solidFill>
              </a:rPr>
              <a:t>#measure intent</a:t>
            </a:r>
            <a:endParaRPr lang="en-US" dirty="0">
              <a:solidFill>
                <a:srgbClr val="4285F4"/>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752600"/>
            <a:ext cx="9079133" cy="4191000"/>
          </a:xfrm>
        </p:spPr>
      </p:pic>
    </p:spTree>
    <p:extLst>
      <p:ext uri="{BB962C8B-B14F-4D97-AF65-F5344CB8AC3E}">
        <p14:creationId xmlns:p14="http://schemas.microsoft.com/office/powerpoint/2010/main" val="2053708262"/>
      </p:ext>
    </p:extLst>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solidFill>
                  <a:srgbClr val="4285F4"/>
                </a:solidFill>
              </a:rPr>
              <a:t>Dimensions + Metrics </a:t>
            </a:r>
            <a:br>
              <a:rPr lang="en-US" dirty="0" smtClean="0">
                <a:solidFill>
                  <a:srgbClr val="4285F4"/>
                </a:solidFill>
              </a:rPr>
            </a:br>
            <a:r>
              <a:rPr lang="en-US" dirty="0" smtClean="0">
                <a:solidFill>
                  <a:srgbClr val="4285F4"/>
                </a:solidFill>
              </a:rPr>
              <a:t>#measure intent</a:t>
            </a:r>
            <a:endParaRPr lang="en-US" dirty="0">
              <a:solidFill>
                <a:srgbClr val="4285F4"/>
              </a:solidFill>
            </a:endParaRPr>
          </a:p>
        </p:txBody>
      </p:sp>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1675029"/>
            <a:ext cx="6011222" cy="5182971"/>
          </a:xfrm>
        </p:spPr>
      </p:pic>
    </p:spTree>
    <p:extLst>
      <p:ext uri="{BB962C8B-B14F-4D97-AF65-F5344CB8AC3E}">
        <p14:creationId xmlns:p14="http://schemas.microsoft.com/office/powerpoint/2010/main" val="1526658750"/>
      </p:ext>
    </p:extLst>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401762"/>
          </a:xfrm>
        </p:spPr>
        <p:txBody>
          <a:bodyPr>
            <a:normAutofit/>
          </a:bodyPr>
          <a:lstStyle/>
          <a:p>
            <a:r>
              <a:rPr lang="en-US" dirty="0" smtClean="0">
                <a:solidFill>
                  <a:srgbClr val="4285F4"/>
                </a:solidFill>
                <a:cs typeface="Segoe UI Semibold" panose="020B0702040204020203" pitchFamily="34" charset="0"/>
              </a:rPr>
              <a:t>Intent, Intent, Intent</a:t>
            </a:r>
            <a:endParaRPr lang="en-US" dirty="0">
              <a:solidFill>
                <a:srgbClr val="4285F4"/>
              </a:solidFill>
              <a:cs typeface="Segoe UI Semibold" panose="020B0702040204020203" pitchFamily="34"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2394" y="1752600"/>
            <a:ext cx="9024567" cy="4643284"/>
          </a:xfrm>
        </p:spPr>
      </p:pic>
    </p:spTree>
    <p:extLst>
      <p:ext uri="{BB962C8B-B14F-4D97-AF65-F5344CB8AC3E}">
        <p14:creationId xmlns:p14="http://schemas.microsoft.com/office/powerpoint/2010/main" val="2132247132"/>
      </p:ext>
    </p:extLst>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68459" y="6340662"/>
            <a:ext cx="1989887" cy="276999"/>
          </a:xfrm>
          <a:prstGeom prst="rect">
            <a:avLst/>
          </a:prstGeom>
          <a:noFill/>
        </p:spPr>
        <p:txBody>
          <a:bodyPr wrap="square" rtlCol="0">
            <a:spAutoFit/>
          </a:bodyPr>
          <a:lstStyle/>
          <a:p>
            <a:pPr algn="r"/>
            <a:r>
              <a:rPr lang="en-US" sz="1200" b="1" dirty="0" smtClean="0"/>
              <a:t>@</a:t>
            </a:r>
            <a:r>
              <a:rPr lang="en-US" sz="1200" b="1" dirty="0" err="1" smtClean="0"/>
              <a:t>analyticsninja</a:t>
            </a:r>
            <a:endParaRPr lang="en-US" sz="1200" b="1" dirty="0"/>
          </a:p>
        </p:txBody>
      </p:sp>
      <p:sp>
        <p:nvSpPr>
          <p:cNvPr id="6" name="Title 5"/>
          <p:cNvSpPr>
            <a:spLocks noGrp="1"/>
          </p:cNvSpPr>
          <p:nvPr>
            <p:ph type="title"/>
          </p:nvPr>
        </p:nvSpPr>
        <p:spPr>
          <a:xfrm>
            <a:off x="1143002" y="33867"/>
            <a:ext cx="6912401" cy="1066800"/>
          </a:xfrm>
        </p:spPr>
        <p:txBody>
          <a:bodyPr>
            <a:normAutofit/>
          </a:bodyPr>
          <a:lstStyle/>
          <a:p>
            <a:r>
              <a:rPr lang="en-US" sz="4000" dirty="0" smtClean="0">
                <a:solidFill>
                  <a:srgbClr val="4285F4"/>
                </a:solidFill>
                <a:cs typeface="Segoe UI Semibold" panose="020B0702040204020203" pitchFamily="34" charset="0"/>
              </a:rPr>
              <a:t>USERs Not Sessions</a:t>
            </a:r>
            <a:endParaRPr lang="en-US" sz="4000" dirty="0">
              <a:solidFill>
                <a:srgbClr val="4285F4"/>
              </a:solidFill>
              <a:cs typeface="Segoe UI Semibold" panose="020B0702040204020203" pitchFamily="34"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00858"/>
            <a:ext cx="9144000" cy="4256287"/>
          </a:xfrm>
          <a:prstGeom prst="rect">
            <a:avLst/>
          </a:prstGeom>
        </p:spPr>
      </p:pic>
    </p:spTree>
    <p:extLst>
      <p:ext uri="{BB962C8B-B14F-4D97-AF65-F5344CB8AC3E}">
        <p14:creationId xmlns:p14="http://schemas.microsoft.com/office/powerpoint/2010/main" val="3028398758"/>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32941"/>
            <a:ext cx="8592080" cy="6444059"/>
          </a:xfrm>
          <a:prstGeom prst="rect">
            <a:avLst/>
          </a:prstGeom>
        </p:spPr>
      </p:pic>
      <p:sp>
        <p:nvSpPr>
          <p:cNvPr id="6" name="TextBox 5"/>
          <p:cNvSpPr txBox="1"/>
          <p:nvPr/>
        </p:nvSpPr>
        <p:spPr>
          <a:xfrm>
            <a:off x="202131" y="6207565"/>
            <a:ext cx="8789469" cy="369332"/>
          </a:xfrm>
          <a:prstGeom prst="rect">
            <a:avLst/>
          </a:prstGeom>
          <a:noFill/>
        </p:spPr>
        <p:txBody>
          <a:bodyPr wrap="square" rtlCol="0">
            <a:spAutoFit/>
          </a:bodyPr>
          <a:lstStyle/>
          <a:p>
            <a:r>
              <a:rPr lang="en-US" dirty="0">
                <a:hlinkClick r:id="rId4"/>
              </a:rPr>
              <a:t>http://www.analyticspros.com/blog/google-analytics/web-analytics-planning-model/</a:t>
            </a:r>
            <a:endParaRPr lang="en-US"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2429" y="5496746"/>
            <a:ext cx="2381250" cy="676275"/>
          </a:xfrm>
          <a:prstGeom prst="rect">
            <a:avLst/>
          </a:prstGeom>
        </p:spPr>
      </p:pic>
      <p:sp>
        <p:nvSpPr>
          <p:cNvPr id="11" name="TextBox 10"/>
          <p:cNvSpPr txBox="1"/>
          <p:nvPr/>
        </p:nvSpPr>
        <p:spPr>
          <a:xfrm>
            <a:off x="306271" y="5509223"/>
            <a:ext cx="878610" cy="369332"/>
          </a:xfrm>
          <a:prstGeom prst="rect">
            <a:avLst/>
          </a:prstGeom>
          <a:noFill/>
        </p:spPr>
        <p:txBody>
          <a:bodyPr wrap="square" rtlCol="0">
            <a:spAutoFit/>
          </a:bodyPr>
          <a:lstStyle/>
          <a:p>
            <a:r>
              <a:rPr lang="en-US" dirty="0" smtClean="0"/>
              <a:t>C/O</a:t>
            </a:r>
            <a:endParaRPr lang="en-US" dirty="0"/>
          </a:p>
        </p:txBody>
      </p:sp>
    </p:spTree>
    <p:extLst>
      <p:ext uri="{BB962C8B-B14F-4D97-AF65-F5344CB8AC3E}">
        <p14:creationId xmlns:p14="http://schemas.microsoft.com/office/powerpoint/2010/main" val="286736813"/>
      </p:ext>
    </p:extLst>
  </p:cSld>
  <p:clrMapOvr>
    <a:masterClrMapping/>
  </p:clrMapOvr>
  <p:transition>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68459" y="6340662"/>
            <a:ext cx="1989887" cy="276999"/>
          </a:xfrm>
          <a:prstGeom prst="rect">
            <a:avLst/>
          </a:prstGeom>
          <a:noFill/>
        </p:spPr>
        <p:txBody>
          <a:bodyPr wrap="square" rtlCol="0">
            <a:spAutoFit/>
          </a:bodyPr>
          <a:lstStyle/>
          <a:p>
            <a:pPr algn="r"/>
            <a:r>
              <a:rPr lang="en-US" sz="1200" b="1" dirty="0" smtClean="0"/>
              <a:t>@</a:t>
            </a:r>
            <a:r>
              <a:rPr lang="en-US" sz="1200" b="1" dirty="0" err="1" smtClean="0"/>
              <a:t>analyticsninja</a:t>
            </a:r>
            <a:endParaRPr lang="en-US" sz="1200" b="1" dirty="0"/>
          </a:p>
        </p:txBody>
      </p:sp>
      <p:sp>
        <p:nvSpPr>
          <p:cNvPr id="6" name="Title 5"/>
          <p:cNvSpPr>
            <a:spLocks noGrp="1"/>
          </p:cNvSpPr>
          <p:nvPr>
            <p:ph type="title"/>
          </p:nvPr>
        </p:nvSpPr>
        <p:spPr>
          <a:xfrm>
            <a:off x="152400" y="33867"/>
            <a:ext cx="8605946" cy="1066800"/>
          </a:xfrm>
        </p:spPr>
        <p:txBody>
          <a:bodyPr>
            <a:normAutofit fontScale="90000"/>
          </a:bodyPr>
          <a:lstStyle/>
          <a:p>
            <a:r>
              <a:rPr lang="en-US" dirty="0" smtClean="0">
                <a:solidFill>
                  <a:srgbClr val="4285F4"/>
                </a:solidFill>
                <a:cs typeface="Segoe UI Semibold" panose="020B0702040204020203" pitchFamily="34" charset="0"/>
              </a:rPr>
              <a:t>Apply This Segment to ANY Report</a:t>
            </a:r>
            <a:endParaRPr lang="en-US" dirty="0">
              <a:solidFill>
                <a:srgbClr val="4285F4"/>
              </a:solidFill>
              <a:cs typeface="Segoe UI Semibold" panose="020B0702040204020203" pitchFamily="34"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00858"/>
            <a:ext cx="9144000" cy="4256287"/>
          </a:xfrm>
          <a:prstGeom prst="rect">
            <a:avLst/>
          </a:prstGeom>
        </p:spPr>
      </p:pic>
    </p:spTree>
    <p:extLst>
      <p:ext uri="{BB962C8B-B14F-4D97-AF65-F5344CB8AC3E}">
        <p14:creationId xmlns:p14="http://schemas.microsoft.com/office/powerpoint/2010/main" val="3665748365"/>
      </p:ext>
    </p:extLst>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4285F4"/>
        </a:solidFill>
        <a:effectLst/>
      </p:bgPr>
    </p:bg>
    <p:spTree>
      <p:nvGrpSpPr>
        <p:cNvPr id="1" name=""/>
        <p:cNvGrpSpPr/>
        <p:nvPr/>
      </p:nvGrpSpPr>
      <p:grpSpPr>
        <a:xfrm>
          <a:off x="0" y="0"/>
          <a:ext cx="0" cy="0"/>
          <a:chOff x="0" y="0"/>
          <a:chExt cx="0" cy="0"/>
        </a:xfrm>
      </p:grpSpPr>
      <p:sp>
        <p:nvSpPr>
          <p:cNvPr id="2" name="Title 1"/>
          <p:cNvSpPr txBox="1">
            <a:spLocks/>
          </p:cNvSpPr>
          <p:nvPr/>
        </p:nvSpPr>
        <p:spPr>
          <a:xfrm>
            <a:off x="822960" y="1219200"/>
            <a:ext cx="7711440" cy="1142999"/>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6600" b="1" i="0" u="none" strike="noStrike" kern="1200" cap="none" spc="0" normalizeH="0" baseline="0" noProof="0" dirty="0" smtClean="0">
                <a:ln>
                  <a:noFill/>
                </a:ln>
                <a:solidFill>
                  <a:schemeClr val="bg1"/>
                </a:solidFill>
                <a:effectLst/>
                <a:uLnTx/>
                <a:uFillTx/>
                <a:latin typeface="Segoe UI" panose="020B0502040204020203" pitchFamily="34" charset="0"/>
                <a:ea typeface="Segoe UI" panose="020B0502040204020203" pitchFamily="34" charset="0"/>
                <a:cs typeface="Segoe UI" panose="020B0502040204020203" pitchFamily="34" charset="0"/>
              </a:rPr>
              <a:t>STEP 5:</a:t>
            </a:r>
            <a:endParaRPr kumimoji="0" lang="en-US" sz="6600" b="1" i="0" u="none" strike="noStrike" kern="1200" cap="none" spc="0" normalizeH="0" baseline="0" noProof="0" dirty="0">
              <a:ln>
                <a:noFill/>
              </a:ln>
              <a:solidFill>
                <a:schemeClr val="bg1"/>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 name="Content Placeholder 3"/>
          <p:cNvSpPr>
            <a:spLocks noGrp="1"/>
          </p:cNvSpPr>
          <p:nvPr>
            <p:ph idx="1"/>
          </p:nvPr>
        </p:nvSpPr>
        <p:spPr>
          <a:xfrm>
            <a:off x="822960" y="2209800"/>
            <a:ext cx="7711440" cy="2971800"/>
          </a:xfrm>
        </p:spPr>
        <p:txBody>
          <a:bodyPr>
            <a:normAutofit lnSpcReduction="10000"/>
          </a:bodyPr>
          <a:lstStyle/>
          <a:p>
            <a:pPr marL="0" indent="0">
              <a:buNone/>
            </a:pPr>
            <a:r>
              <a:rPr lang="en-US" sz="4800" dirty="0" smtClean="0">
                <a:solidFill>
                  <a:schemeClr val="bg1"/>
                </a:solidFill>
              </a:rPr>
              <a:t>Reach your customer’s with the right message using laser-focused remarketing tactics.</a:t>
            </a:r>
          </a:p>
        </p:txBody>
      </p:sp>
    </p:spTree>
    <p:extLst>
      <p:ext uri="{BB962C8B-B14F-4D97-AF65-F5344CB8AC3E}">
        <p14:creationId xmlns:p14="http://schemas.microsoft.com/office/powerpoint/2010/main" val="7466409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subTnLst>
                                    <p:animClr clrSpc="rgb" dir="cw">
                                      <p:cBhvr override="childStyle">
                                        <p:cTn dur="1" fill="hold" display="0" masterRel="nextClick" afterEffect="1"/>
                                        <p:tgtEl>
                                          <p:spTgt spid="4">
                                            <p:txEl>
                                              <p:pRg st="0" end="0"/>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285F4"/>
                </a:solidFill>
                <a:cs typeface="Segoe UI Semibold" panose="020B0702040204020203" pitchFamily="34" charset="0"/>
              </a:rPr>
              <a:t>This is a typical remarketing list</a:t>
            </a:r>
            <a:endParaRPr lang="en-US" dirty="0">
              <a:solidFill>
                <a:srgbClr val="4285F4"/>
              </a:solidFill>
              <a:cs typeface="Segoe UI Semibold" panose="020B0702040204020203" pitchFamily="34" charset="0"/>
            </a:endParaRPr>
          </a:p>
        </p:txBody>
      </p:sp>
      <p:sp>
        <p:nvSpPr>
          <p:cNvPr id="6" name="Rectangle 5"/>
          <p:cNvSpPr/>
          <p:nvPr/>
        </p:nvSpPr>
        <p:spPr>
          <a:xfrm>
            <a:off x="3724275" y="5943600"/>
            <a:ext cx="5419725" cy="646331"/>
          </a:xfrm>
          <a:prstGeom prst="rect">
            <a:avLst/>
          </a:prstGeom>
        </p:spPr>
        <p:txBody>
          <a:bodyPr wrap="square">
            <a:spAutoFit/>
          </a:bodyPr>
          <a:lstStyle/>
          <a:p>
            <a:r>
              <a:rPr lang="en-US" dirty="0">
                <a:hlinkClick r:id="rId2"/>
              </a:rPr>
              <a:t>http://www.digitalmarketer.com/remarketing-grid</a:t>
            </a:r>
            <a:r>
              <a:rPr lang="en-US" dirty="0" smtClean="0">
                <a:hlinkClick r:id="rId2"/>
              </a:rPr>
              <a:t>/</a:t>
            </a:r>
            <a:endParaRPr lang="en-US" dirty="0" smtClean="0"/>
          </a:p>
          <a:p>
            <a:r>
              <a:rPr lang="en-US" dirty="0" smtClean="0"/>
              <a:t>@</a:t>
            </a:r>
            <a:r>
              <a:rPr lang="en-US" dirty="0" err="1" smtClean="0"/>
              <a:t>thegoogleguy</a:t>
            </a:r>
            <a:r>
              <a:rPr lang="en-US" dirty="0" smtClean="0"/>
              <a:t>  </a:t>
            </a:r>
            <a:r>
              <a:rPr lang="en-US" dirty="0" smtClean="0">
                <a:sym typeface="Wingdings" panose="05000000000000000000" pitchFamily="2" charset="2"/>
              </a:rPr>
              <a:t> Mike Rhodes</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9750" y="1919287"/>
            <a:ext cx="5524500" cy="3019425"/>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257800"/>
            <a:ext cx="1600200" cy="1600200"/>
          </a:xfrm>
          <a:prstGeom prst="rect">
            <a:avLst/>
          </a:prstGeom>
        </p:spPr>
      </p:pic>
    </p:spTree>
    <p:extLst>
      <p:ext uri="{BB962C8B-B14F-4D97-AF65-F5344CB8AC3E}">
        <p14:creationId xmlns:p14="http://schemas.microsoft.com/office/powerpoint/2010/main" val="3673297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9"/>
            <a:ext cx="8610600" cy="1143000"/>
          </a:xfrm>
        </p:spPr>
        <p:txBody>
          <a:bodyPr>
            <a:noAutofit/>
          </a:bodyPr>
          <a:lstStyle/>
          <a:p>
            <a:r>
              <a:rPr lang="en-US" sz="3600" dirty="0" smtClean="0">
                <a:solidFill>
                  <a:srgbClr val="4285F4"/>
                </a:solidFill>
                <a:cs typeface="Segoe UI Semibold" panose="020B0702040204020203" pitchFamily="34" charset="0"/>
              </a:rPr>
              <a:t>However, there is an important segment of people we want to influence</a:t>
            </a:r>
            <a:endParaRPr lang="en-US" sz="3600" dirty="0">
              <a:solidFill>
                <a:srgbClr val="4285F4"/>
              </a:solidFill>
              <a:cs typeface="Segoe UI Semibold" panose="020B0702040204020203" pitchFamily="34" charset="0"/>
            </a:endParaRPr>
          </a:p>
        </p:txBody>
      </p:sp>
      <p:sp>
        <p:nvSpPr>
          <p:cNvPr id="6" name="Rectangle 5"/>
          <p:cNvSpPr/>
          <p:nvPr/>
        </p:nvSpPr>
        <p:spPr>
          <a:xfrm>
            <a:off x="3724275" y="5943600"/>
            <a:ext cx="5419725" cy="646331"/>
          </a:xfrm>
          <a:prstGeom prst="rect">
            <a:avLst/>
          </a:prstGeom>
        </p:spPr>
        <p:txBody>
          <a:bodyPr wrap="square">
            <a:spAutoFit/>
          </a:bodyPr>
          <a:lstStyle/>
          <a:p>
            <a:r>
              <a:rPr lang="en-US" dirty="0">
                <a:hlinkClick r:id="rId2"/>
              </a:rPr>
              <a:t>http://www.digitalmarketer.com/remarketing-grid</a:t>
            </a:r>
            <a:r>
              <a:rPr lang="en-US" dirty="0" smtClean="0">
                <a:hlinkClick r:id="rId2"/>
              </a:rPr>
              <a:t>/</a:t>
            </a:r>
            <a:endParaRPr lang="en-US" dirty="0" smtClean="0"/>
          </a:p>
          <a:p>
            <a:r>
              <a:rPr lang="en-US" dirty="0" smtClean="0"/>
              <a:t>@</a:t>
            </a:r>
            <a:r>
              <a:rPr lang="en-US" dirty="0" err="1" smtClean="0"/>
              <a:t>thegoogleguy</a:t>
            </a:r>
            <a:r>
              <a:rPr lang="en-US" dirty="0" smtClean="0"/>
              <a:t>  </a:t>
            </a:r>
            <a:r>
              <a:rPr lang="en-US" dirty="0" smtClean="0">
                <a:sym typeface="Wingdings" panose="05000000000000000000" pitchFamily="2" charset="2"/>
              </a:rPr>
              <a:t> Mike Rhodes</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9750" y="1928812"/>
            <a:ext cx="5524500" cy="3000375"/>
          </a:xfrm>
          <a:prstGeom prst="rect">
            <a:avLst/>
          </a:prstGeom>
        </p:spPr>
      </p:pic>
    </p:spTree>
    <p:extLst>
      <p:ext uri="{BB962C8B-B14F-4D97-AF65-F5344CB8AC3E}">
        <p14:creationId xmlns:p14="http://schemas.microsoft.com/office/powerpoint/2010/main" val="3927216196"/>
      </p:ext>
    </p:extLst>
  </p:cSld>
  <p:clrMapOvr>
    <a:masterClrMapping/>
  </p:clrMapOvr>
  <p:transition>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9"/>
            <a:ext cx="8534400" cy="1143000"/>
          </a:xfrm>
        </p:spPr>
        <p:txBody>
          <a:bodyPr>
            <a:noAutofit/>
          </a:bodyPr>
          <a:lstStyle/>
          <a:p>
            <a:r>
              <a:rPr lang="en-US" sz="4000" dirty="0" smtClean="0">
                <a:solidFill>
                  <a:srgbClr val="4285F4"/>
                </a:solidFill>
                <a:cs typeface="Segoe UI Semibold" panose="020B0702040204020203" pitchFamily="34" charset="0"/>
              </a:rPr>
              <a:t>How do we know who’s interested?</a:t>
            </a:r>
            <a:endParaRPr lang="en-US" sz="4000" dirty="0">
              <a:solidFill>
                <a:srgbClr val="4285F4"/>
              </a:solidFill>
              <a:cs typeface="Segoe UI Semibold" panose="020B0702040204020203" pitchFamily="34" charset="0"/>
            </a:endParaRPr>
          </a:p>
        </p:txBody>
      </p:sp>
      <p:sp>
        <p:nvSpPr>
          <p:cNvPr id="3" name="Content Placeholder 2"/>
          <p:cNvSpPr>
            <a:spLocks noGrp="1"/>
          </p:cNvSpPr>
          <p:nvPr>
            <p:ph idx="1"/>
          </p:nvPr>
        </p:nvSpPr>
        <p:spPr/>
        <p:txBody>
          <a:bodyPr/>
          <a:lstStyle/>
          <a:p>
            <a:pPr marL="0" indent="0">
              <a:buNone/>
            </a:pPr>
            <a:r>
              <a:rPr lang="en-US" dirty="0" smtClean="0">
                <a:latin typeface="Segoe UI Light" panose="020B0502040204020203" pitchFamily="34" charset="0"/>
                <a:cs typeface="Segoe UI Light" panose="020B0502040204020203" pitchFamily="34" charset="0"/>
              </a:rPr>
              <a:t>The only </a:t>
            </a:r>
            <a:r>
              <a:rPr lang="en-US" u="sng" dirty="0" smtClean="0">
                <a:latin typeface="Segoe UI Light" panose="020B0502040204020203" pitchFamily="34" charset="0"/>
                <a:cs typeface="Segoe UI Light" panose="020B0502040204020203" pitchFamily="34" charset="0"/>
              </a:rPr>
              <a:t>real way</a:t>
            </a:r>
            <a:r>
              <a:rPr lang="en-US" dirty="0" smtClean="0">
                <a:latin typeface="Segoe UI Light" panose="020B0502040204020203" pitchFamily="34" charset="0"/>
                <a:cs typeface="Segoe UI Light" panose="020B0502040204020203" pitchFamily="34" charset="0"/>
              </a:rPr>
              <a:t> to #measure the “why” behind people’s actions is to ask them.  Qualitative data #</a:t>
            </a:r>
            <a:r>
              <a:rPr lang="en-US" dirty="0" err="1" smtClean="0">
                <a:latin typeface="Segoe UI Light" panose="020B0502040204020203" pitchFamily="34" charset="0"/>
                <a:cs typeface="Segoe UI Light" panose="020B0502040204020203" pitchFamily="34" charset="0"/>
              </a:rPr>
              <a:t>ftw</a:t>
            </a:r>
            <a:r>
              <a:rPr lang="en-US" dirty="0" smtClean="0">
                <a:latin typeface="Segoe UI Light" panose="020B0502040204020203" pitchFamily="34" charset="0"/>
                <a:cs typeface="Segoe UI Light" panose="020B0502040204020203" pitchFamily="34" charset="0"/>
              </a:rPr>
              <a:t>.</a:t>
            </a:r>
          </a:p>
          <a:p>
            <a:pPr marL="0" indent="0">
              <a:buNone/>
            </a:pPr>
            <a:endParaRPr lang="en-US" dirty="0" smtClean="0">
              <a:latin typeface="Segoe UI Light" panose="020B0502040204020203" pitchFamily="34" charset="0"/>
              <a:cs typeface="Segoe UI Light" panose="020B0502040204020203" pitchFamily="34" charset="0"/>
            </a:endParaRPr>
          </a:p>
          <a:p>
            <a:pPr marL="0" indent="0">
              <a:buNone/>
            </a:pPr>
            <a:r>
              <a:rPr lang="en-US" dirty="0" smtClean="0">
                <a:latin typeface="Segoe UI Light" panose="020B0502040204020203" pitchFamily="34" charset="0"/>
                <a:cs typeface="Segoe UI Light" panose="020B0502040204020203" pitchFamily="34" charset="0"/>
              </a:rPr>
              <a:t>However, quantitative data can allow us to make inferences into visitor intent.</a:t>
            </a:r>
          </a:p>
          <a:p>
            <a:pPr marL="0" indent="0">
              <a:buNone/>
            </a:pPr>
            <a:endParaRPr lang="en-US" dirty="0">
              <a:latin typeface="Segoe UI Light" panose="020B0502040204020203" pitchFamily="34" charset="0"/>
              <a:cs typeface="Segoe UI Light" panose="020B0502040204020203" pitchFamily="34" charset="0"/>
            </a:endParaRPr>
          </a:p>
          <a:p>
            <a:pPr marL="0" indent="0">
              <a:buNone/>
            </a:pPr>
            <a:r>
              <a:rPr lang="en-US" dirty="0" smtClean="0">
                <a:latin typeface="Segoe UI Light" panose="020B0502040204020203" pitchFamily="34" charset="0"/>
                <a:cs typeface="Segoe UI Light" panose="020B0502040204020203" pitchFamily="34" charset="0"/>
              </a:rPr>
              <a:t>Let’s brainstorm some examples:</a:t>
            </a:r>
            <a:endParaRPr lang="en-US"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1661858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81000"/>
            <a:ext cx="8153400" cy="1143000"/>
          </a:xfrm>
        </p:spPr>
        <p:txBody>
          <a:bodyPr>
            <a:noAutofit/>
          </a:bodyPr>
          <a:lstStyle/>
          <a:p>
            <a:r>
              <a:rPr lang="en-US" sz="3600" dirty="0" smtClean="0">
                <a:solidFill>
                  <a:srgbClr val="4285F4"/>
                </a:solidFill>
                <a:cs typeface="Segoe UI Semibold" panose="020B0702040204020203" pitchFamily="34" charset="0"/>
              </a:rPr>
              <a:t>Micro-conversions as indication of interest and potential value</a:t>
            </a:r>
            <a:endParaRPr lang="en-US" sz="3600" dirty="0">
              <a:solidFill>
                <a:srgbClr val="4285F4"/>
              </a:solidFill>
              <a:cs typeface="Segoe UI Semibold" panose="020B0702040204020203" pitchFamily="34" charset="0"/>
            </a:endParaRPr>
          </a:p>
        </p:txBody>
      </p:sp>
      <p:sp>
        <p:nvSpPr>
          <p:cNvPr id="3" name="Content Placeholder 2"/>
          <p:cNvSpPr>
            <a:spLocks noGrp="1"/>
          </p:cNvSpPr>
          <p:nvPr>
            <p:ph idx="1"/>
          </p:nvPr>
        </p:nvSpPr>
        <p:spPr/>
        <p:txBody>
          <a:bodyPr/>
          <a:lstStyle/>
          <a:p>
            <a:pPr marL="0" indent="0">
              <a:buNone/>
            </a:pPr>
            <a:r>
              <a:rPr lang="en-US" dirty="0" smtClean="0">
                <a:latin typeface="Segoe UI Light" panose="020B0502040204020203" pitchFamily="34" charset="0"/>
                <a:cs typeface="Segoe UI Light" panose="020B0502040204020203" pitchFamily="34" charset="0"/>
              </a:rPr>
              <a:t>Add to cart</a:t>
            </a:r>
          </a:p>
          <a:p>
            <a:pPr marL="0" indent="0">
              <a:buNone/>
            </a:pPr>
            <a:r>
              <a:rPr lang="en-US" dirty="0" smtClean="0">
                <a:latin typeface="Segoe UI Light" panose="020B0502040204020203" pitchFamily="34" charset="0"/>
                <a:cs typeface="Segoe UI Light" panose="020B0502040204020203" pitchFamily="34" charset="0"/>
              </a:rPr>
              <a:t>Add to </a:t>
            </a:r>
            <a:r>
              <a:rPr lang="en-US" dirty="0" err="1" smtClean="0">
                <a:latin typeface="Segoe UI Light" panose="020B0502040204020203" pitchFamily="34" charset="0"/>
                <a:cs typeface="Segoe UI Light" panose="020B0502040204020203" pitchFamily="34" charset="0"/>
              </a:rPr>
              <a:t>wishlist</a:t>
            </a:r>
            <a:endParaRPr lang="en-US" dirty="0" smtClean="0">
              <a:latin typeface="Segoe UI Light" panose="020B0502040204020203" pitchFamily="34" charset="0"/>
              <a:cs typeface="Segoe UI Light" panose="020B0502040204020203" pitchFamily="34" charset="0"/>
            </a:endParaRPr>
          </a:p>
          <a:p>
            <a:pPr marL="0" indent="0">
              <a:buNone/>
            </a:pPr>
            <a:r>
              <a:rPr lang="en-US" dirty="0" smtClean="0">
                <a:latin typeface="Segoe UI Light" panose="020B0502040204020203" pitchFamily="34" charset="0"/>
                <a:cs typeface="Segoe UI Light" panose="020B0502040204020203" pitchFamily="34" charset="0"/>
              </a:rPr>
              <a:t>Viewed video</a:t>
            </a:r>
          </a:p>
          <a:p>
            <a:pPr marL="0" indent="0">
              <a:buNone/>
            </a:pPr>
            <a:r>
              <a:rPr lang="en-US" dirty="0" smtClean="0">
                <a:latin typeface="Segoe UI Light" panose="020B0502040204020203" pitchFamily="34" charset="0"/>
                <a:cs typeface="Segoe UI Light" panose="020B0502040204020203" pitchFamily="34" charset="0"/>
              </a:rPr>
              <a:t>Began filling out a form</a:t>
            </a:r>
          </a:p>
          <a:p>
            <a:pPr marL="0" indent="0">
              <a:buNone/>
            </a:pPr>
            <a:r>
              <a:rPr lang="en-US" dirty="0" smtClean="0">
                <a:latin typeface="Segoe UI Light" panose="020B0502040204020203" pitchFamily="34" charset="0"/>
                <a:cs typeface="Segoe UI Light" panose="020B0502040204020203" pitchFamily="34" charset="0"/>
              </a:rPr>
              <a:t>Compared items / options</a:t>
            </a:r>
          </a:p>
          <a:p>
            <a:pPr marL="0" indent="0">
              <a:buNone/>
            </a:pPr>
            <a:r>
              <a:rPr lang="en-US" dirty="0" smtClean="0">
                <a:latin typeface="Segoe UI Light" panose="020B0502040204020203" pitchFamily="34" charset="0"/>
                <a:cs typeface="Segoe UI Light" panose="020B0502040204020203" pitchFamily="34" charset="0"/>
              </a:rPr>
              <a:t>Live chat</a:t>
            </a:r>
          </a:p>
          <a:p>
            <a:pPr marL="0" indent="0">
              <a:buNone/>
            </a:pPr>
            <a:r>
              <a:rPr lang="en-US" dirty="0" smtClean="0">
                <a:latin typeface="Segoe UI Light" panose="020B0502040204020203" pitchFamily="34" charset="0"/>
                <a:cs typeface="Segoe UI Light" panose="020B0502040204020203" pitchFamily="34" charset="0"/>
              </a:rPr>
              <a:t>Discover your own…</a:t>
            </a:r>
          </a:p>
          <a:p>
            <a:pPr marL="0" indent="0">
              <a:buNone/>
            </a:pPr>
            <a:endParaRPr lang="en-US" dirty="0" smtClean="0">
              <a:latin typeface="Segoe UI Light" panose="020B0502040204020203" pitchFamily="34" charset="0"/>
              <a:cs typeface="Segoe UI Light" panose="020B0502040204020203" pitchFamily="34" charset="0"/>
            </a:endParaRPr>
          </a:p>
          <a:p>
            <a:pPr marL="0" indent="0">
              <a:buNone/>
            </a:pPr>
            <a:endParaRPr lang="en-US" dirty="0" smtClean="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36362937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4285F4"/>
                </a:solidFill>
                <a:cs typeface="Segoe UI Semibold" panose="020B0702040204020203" pitchFamily="34" charset="0"/>
              </a:rPr>
              <a:t>Sessions of customers who did not purchase during that session</a:t>
            </a:r>
            <a:endParaRPr lang="en-US" dirty="0">
              <a:solidFill>
                <a:srgbClr val="4285F4"/>
              </a:solidFill>
              <a:cs typeface="Segoe UI Semibold" panose="020B0702040204020203" pitchFamily="34"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38084" y="1600200"/>
            <a:ext cx="7267832" cy="4525963"/>
          </a:xfrm>
        </p:spPr>
      </p:pic>
    </p:spTree>
    <p:extLst>
      <p:ext uri="{BB962C8B-B14F-4D97-AF65-F5344CB8AC3E}">
        <p14:creationId xmlns:p14="http://schemas.microsoft.com/office/powerpoint/2010/main" val="670125895"/>
      </p:ext>
    </p:extLst>
  </p:cSld>
  <p:clrMapOvr>
    <a:masterClrMapping/>
  </p:clrMapOvr>
  <p:transition>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274639"/>
            <a:ext cx="6324600" cy="1096961"/>
          </a:xfrm>
        </p:spPr>
        <p:txBody>
          <a:bodyPr>
            <a:noAutofit/>
          </a:bodyPr>
          <a:lstStyle/>
          <a:p>
            <a:r>
              <a:rPr lang="en-US" sz="4000" dirty="0" smtClean="0">
                <a:solidFill>
                  <a:srgbClr val="4285F4"/>
                </a:solidFill>
                <a:cs typeface="Segoe UI Semibold" panose="020B0702040204020203" pitchFamily="34" charset="0"/>
              </a:rPr>
              <a:t>Let’s break that down into time cohorts </a:t>
            </a:r>
            <a:endParaRPr lang="en-US" sz="4000" dirty="0">
              <a:solidFill>
                <a:srgbClr val="4285F4"/>
              </a:solidFill>
              <a:cs typeface="Segoe UI Semibold" panose="020B0702040204020203"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9750" y="1905000"/>
            <a:ext cx="5524500" cy="3171825"/>
          </a:xfrm>
          <a:prstGeom prst="rect">
            <a:avLst/>
          </a:prstGeom>
        </p:spPr>
      </p:pic>
      <p:sp>
        <p:nvSpPr>
          <p:cNvPr id="6" name="Rectangle 5"/>
          <p:cNvSpPr/>
          <p:nvPr/>
        </p:nvSpPr>
        <p:spPr>
          <a:xfrm>
            <a:off x="3724275" y="5943600"/>
            <a:ext cx="5419725" cy="646331"/>
          </a:xfrm>
          <a:prstGeom prst="rect">
            <a:avLst/>
          </a:prstGeom>
        </p:spPr>
        <p:txBody>
          <a:bodyPr wrap="square">
            <a:spAutoFit/>
          </a:bodyPr>
          <a:lstStyle/>
          <a:p>
            <a:r>
              <a:rPr lang="en-US" dirty="0">
                <a:hlinkClick r:id="rId3"/>
              </a:rPr>
              <a:t>http://www.digitalmarketer.com/remarketing-grid</a:t>
            </a:r>
            <a:r>
              <a:rPr lang="en-US" dirty="0" smtClean="0">
                <a:hlinkClick r:id="rId3"/>
              </a:rPr>
              <a:t>/</a:t>
            </a:r>
            <a:endParaRPr lang="en-US" dirty="0" smtClean="0"/>
          </a:p>
          <a:p>
            <a:r>
              <a:rPr lang="en-US" dirty="0" smtClean="0"/>
              <a:t>@</a:t>
            </a:r>
            <a:r>
              <a:rPr lang="en-US" dirty="0" err="1" smtClean="0"/>
              <a:t>thegoogleguy</a:t>
            </a:r>
            <a:r>
              <a:rPr lang="en-US" dirty="0" smtClean="0"/>
              <a:t>  </a:t>
            </a:r>
            <a:r>
              <a:rPr lang="en-US" dirty="0" smtClean="0">
                <a:sym typeface="Wingdings" panose="05000000000000000000" pitchFamily="2" charset="2"/>
              </a:rPr>
              <a:t> Mike Rhodes</a:t>
            </a:r>
            <a:endParaRPr lang="en-US" dirty="0"/>
          </a:p>
        </p:txBody>
      </p:sp>
    </p:spTree>
    <p:extLst>
      <p:ext uri="{BB962C8B-B14F-4D97-AF65-F5344CB8AC3E}">
        <p14:creationId xmlns:p14="http://schemas.microsoft.com/office/powerpoint/2010/main" val="1044281166"/>
      </p:ext>
    </p:extLst>
  </p:cSld>
  <p:clrMapOvr>
    <a:masterClrMapping/>
  </p:clrMapOvr>
  <p:transition>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solidFill>
                  <a:srgbClr val="4285F4"/>
                </a:solidFill>
                <a:cs typeface="Segoe UI Semibold" panose="020B0702040204020203" pitchFamily="34" charset="0"/>
              </a:rPr>
              <a:t>Choose appropriate membership durations for your remarketing lists</a:t>
            </a:r>
            <a:endParaRPr lang="en-US" sz="3600" dirty="0">
              <a:solidFill>
                <a:srgbClr val="4285F4"/>
              </a:solidFill>
              <a:cs typeface="Segoe UI Semibold" panose="020B0702040204020203" pitchFamily="34"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4192" y="1600200"/>
            <a:ext cx="5335616" cy="4525963"/>
          </a:xfrm>
        </p:spPr>
      </p:pic>
    </p:spTree>
    <p:extLst>
      <p:ext uri="{BB962C8B-B14F-4D97-AF65-F5344CB8AC3E}">
        <p14:creationId xmlns:p14="http://schemas.microsoft.com/office/powerpoint/2010/main" val="1115842441"/>
      </p:ext>
    </p:extLst>
  </p:cSld>
  <p:clrMapOvr>
    <a:masterClrMapping/>
  </p:clrMapOvr>
  <p:transition>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solidFill>
                  <a:srgbClr val="4285F4"/>
                </a:solidFill>
                <a:cs typeface="Segoe UI Semibold" panose="020B0702040204020203" pitchFamily="34" charset="0"/>
              </a:rPr>
              <a:t>Choose appropriate membership durations for your remarketing lists</a:t>
            </a:r>
            <a:endParaRPr lang="en-US" sz="3600" dirty="0">
              <a:solidFill>
                <a:srgbClr val="4285F4"/>
              </a:solidFill>
              <a:cs typeface="Segoe UI Semibold" panose="020B0702040204020203" pitchFamily="34" charset="0"/>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0600" y="1771728"/>
            <a:ext cx="7543800" cy="4857672"/>
          </a:xfrm>
        </p:spPr>
      </p:pic>
    </p:spTree>
    <p:extLst>
      <p:ext uri="{BB962C8B-B14F-4D97-AF65-F5344CB8AC3E}">
        <p14:creationId xmlns:p14="http://schemas.microsoft.com/office/powerpoint/2010/main" val="1648411037"/>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2412"/>
            <a:ext cx="9144000" cy="6193176"/>
          </a:xfrm>
          <a:prstGeom prst="rect">
            <a:avLst/>
          </a:prstGeom>
        </p:spPr>
      </p:pic>
    </p:spTree>
    <p:extLst>
      <p:ext uri="{BB962C8B-B14F-4D97-AF65-F5344CB8AC3E}">
        <p14:creationId xmlns:p14="http://schemas.microsoft.com/office/powerpoint/2010/main" val="2282227310"/>
      </p:ext>
    </p:extLst>
  </p:cSld>
  <p:clrMapOvr>
    <a:masterClrMapping/>
  </p:clrMapOvr>
  <p:transition>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4285F4"/>
                </a:solidFill>
                <a:cs typeface="Segoe UI Semibold" panose="020B0702040204020203" pitchFamily="34" charset="0"/>
              </a:rPr>
              <a:t>Time Decay Decreasing Bid Modifiers</a:t>
            </a:r>
            <a:endParaRPr lang="en-US" dirty="0">
              <a:solidFill>
                <a:srgbClr val="4285F4"/>
              </a:solidFill>
              <a:cs typeface="Segoe UI Semibold" panose="020B0702040204020203" pitchFamily="34" charset="0"/>
            </a:endParaRPr>
          </a:p>
        </p:txBody>
      </p:sp>
      <p:sp>
        <p:nvSpPr>
          <p:cNvPr id="6" name="Rectangle 5"/>
          <p:cNvSpPr/>
          <p:nvPr/>
        </p:nvSpPr>
        <p:spPr>
          <a:xfrm>
            <a:off x="3724275" y="5943600"/>
            <a:ext cx="5419725" cy="646331"/>
          </a:xfrm>
          <a:prstGeom prst="rect">
            <a:avLst/>
          </a:prstGeom>
        </p:spPr>
        <p:txBody>
          <a:bodyPr wrap="square">
            <a:spAutoFit/>
          </a:bodyPr>
          <a:lstStyle/>
          <a:p>
            <a:r>
              <a:rPr lang="en-US" dirty="0">
                <a:hlinkClick r:id="rId2"/>
              </a:rPr>
              <a:t>http://www.digitalmarketer.com/remarketing-grid</a:t>
            </a:r>
            <a:r>
              <a:rPr lang="en-US" dirty="0" smtClean="0">
                <a:hlinkClick r:id="rId2"/>
              </a:rPr>
              <a:t>/</a:t>
            </a:r>
            <a:endParaRPr lang="en-US" dirty="0" smtClean="0"/>
          </a:p>
          <a:p>
            <a:r>
              <a:rPr lang="en-US" dirty="0" smtClean="0"/>
              <a:t>@</a:t>
            </a:r>
            <a:r>
              <a:rPr lang="en-US" dirty="0" err="1" smtClean="0"/>
              <a:t>thegoogleguy</a:t>
            </a:r>
            <a:r>
              <a:rPr lang="en-US" dirty="0" smtClean="0"/>
              <a:t>  </a:t>
            </a:r>
            <a:r>
              <a:rPr lang="en-US" dirty="0" smtClean="0">
                <a:sym typeface="Wingdings" panose="05000000000000000000" pitchFamily="2" charset="2"/>
              </a:rPr>
              <a:t> Mike Rhodes</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1600200"/>
            <a:ext cx="7505700" cy="4154017"/>
          </a:xfrm>
          <a:prstGeom prst="rect">
            <a:avLst/>
          </a:prstGeom>
        </p:spPr>
      </p:pic>
    </p:spTree>
    <p:extLst>
      <p:ext uri="{BB962C8B-B14F-4D97-AF65-F5344CB8AC3E}">
        <p14:creationId xmlns:p14="http://schemas.microsoft.com/office/powerpoint/2010/main" val="2572322663"/>
      </p:ext>
    </p:extLst>
  </p:cSld>
  <p:clrMapOvr>
    <a:masterClrMapping/>
  </p:clrMapOvr>
  <p:transition>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4285F4"/>
                </a:solidFill>
                <a:cs typeface="Segoe UI Semibold" panose="020B0702040204020203" pitchFamily="34" charset="0"/>
              </a:rPr>
              <a:t>Fight Banner Fatigue</a:t>
            </a:r>
            <a:endParaRPr lang="en-US" dirty="0">
              <a:solidFill>
                <a:srgbClr val="4285F4"/>
              </a:solidFill>
              <a:cs typeface="Segoe UI Semibold" panose="020B0702040204020203" pitchFamily="34" charset="0"/>
            </a:endParaRPr>
          </a:p>
        </p:txBody>
      </p:sp>
      <p:sp>
        <p:nvSpPr>
          <p:cNvPr id="6" name="Rectangle 5"/>
          <p:cNvSpPr/>
          <p:nvPr/>
        </p:nvSpPr>
        <p:spPr>
          <a:xfrm>
            <a:off x="3724275" y="5943600"/>
            <a:ext cx="5419725" cy="646331"/>
          </a:xfrm>
          <a:prstGeom prst="rect">
            <a:avLst/>
          </a:prstGeom>
        </p:spPr>
        <p:txBody>
          <a:bodyPr wrap="square">
            <a:spAutoFit/>
          </a:bodyPr>
          <a:lstStyle/>
          <a:p>
            <a:r>
              <a:rPr lang="en-US" dirty="0">
                <a:hlinkClick r:id="rId2"/>
              </a:rPr>
              <a:t>http://www.digitalmarketer.com/remarketing-grid</a:t>
            </a:r>
            <a:r>
              <a:rPr lang="en-US" dirty="0" smtClean="0">
                <a:hlinkClick r:id="rId2"/>
              </a:rPr>
              <a:t>/</a:t>
            </a:r>
            <a:endParaRPr lang="en-US" dirty="0" smtClean="0"/>
          </a:p>
          <a:p>
            <a:r>
              <a:rPr lang="en-US" dirty="0" smtClean="0"/>
              <a:t>@</a:t>
            </a:r>
            <a:r>
              <a:rPr lang="en-US" dirty="0" err="1" smtClean="0"/>
              <a:t>thegoogleguy</a:t>
            </a:r>
            <a:r>
              <a:rPr lang="en-US" dirty="0" smtClean="0"/>
              <a:t>  </a:t>
            </a:r>
            <a:r>
              <a:rPr lang="en-US" dirty="0" smtClean="0">
                <a:sym typeface="Wingdings" panose="05000000000000000000" pitchFamily="2" charset="2"/>
              </a:rPr>
              <a:t> Mike Rhodes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600200"/>
            <a:ext cx="7924800" cy="3771112"/>
          </a:xfrm>
          <a:prstGeom prst="rect">
            <a:avLst/>
          </a:prstGeom>
        </p:spPr>
      </p:pic>
    </p:spTree>
    <p:extLst>
      <p:ext uri="{BB962C8B-B14F-4D97-AF65-F5344CB8AC3E}">
        <p14:creationId xmlns:p14="http://schemas.microsoft.com/office/powerpoint/2010/main" val="983345262"/>
      </p:ext>
    </p:extLst>
  </p:cSld>
  <p:clrMapOvr>
    <a:masterClrMapping/>
  </p:clrMapOvr>
  <p:transition>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9"/>
            <a:ext cx="9144000" cy="1143000"/>
          </a:xfrm>
        </p:spPr>
        <p:txBody>
          <a:bodyPr>
            <a:normAutofit/>
          </a:bodyPr>
          <a:lstStyle/>
          <a:p>
            <a:r>
              <a:rPr lang="en-US" b="1" dirty="0" smtClean="0">
                <a:solidFill>
                  <a:srgbClr val="4285F4"/>
                </a:solidFill>
                <a:cs typeface="Segoe UI Semibold" panose="020B0702040204020203" pitchFamily="34" charset="0"/>
              </a:rPr>
              <a:t>Targeting Using Time Cohorts</a:t>
            </a:r>
            <a:endParaRPr lang="en-US" b="1" dirty="0">
              <a:solidFill>
                <a:srgbClr val="4285F4"/>
              </a:solidFill>
              <a:cs typeface="Segoe UI Semibold" panose="020B0702040204020203" pitchFamily="34" charset="0"/>
            </a:endParaRPr>
          </a:p>
        </p:txBody>
      </p:sp>
      <p:sp>
        <p:nvSpPr>
          <p:cNvPr id="3" name="Text Placeholder 2"/>
          <p:cNvSpPr>
            <a:spLocks noGrp="1"/>
          </p:cNvSpPr>
          <p:nvPr>
            <p:ph type="body" idx="1"/>
          </p:nvPr>
        </p:nvSpPr>
        <p:spPr>
          <a:xfrm>
            <a:off x="457200" y="1722437"/>
            <a:ext cx="4040188" cy="639763"/>
          </a:xfrm>
        </p:spPr>
        <p:txBody>
          <a:bodyPr/>
          <a:lstStyle/>
          <a:p>
            <a:r>
              <a:rPr lang="en-US" dirty="0" smtClean="0">
                <a:latin typeface="Segoe UI Semibold" panose="020B0702040204020203" pitchFamily="34" charset="0"/>
              </a:rPr>
              <a:t>Industries</a:t>
            </a:r>
            <a:endParaRPr lang="en-US" dirty="0">
              <a:latin typeface="Segoe UI Semibold" panose="020B0702040204020203" pitchFamily="34" charset="0"/>
            </a:endParaRPr>
          </a:p>
        </p:txBody>
      </p:sp>
      <p:sp>
        <p:nvSpPr>
          <p:cNvPr id="8" name="Text Placeholder 7"/>
          <p:cNvSpPr>
            <a:spLocks noGrp="1"/>
          </p:cNvSpPr>
          <p:nvPr>
            <p:ph type="body" sz="quarter" idx="3"/>
          </p:nvPr>
        </p:nvSpPr>
        <p:spPr>
          <a:xfrm>
            <a:off x="4726111" y="1722437"/>
            <a:ext cx="4041775" cy="639763"/>
          </a:xfrm>
        </p:spPr>
        <p:txBody>
          <a:bodyPr/>
          <a:lstStyle/>
          <a:p>
            <a:r>
              <a:rPr lang="en-US" dirty="0" smtClean="0">
                <a:latin typeface="Segoe UI Semibold" panose="020B0702040204020203" pitchFamily="34" charset="0"/>
              </a:rPr>
              <a:t>Occasions</a:t>
            </a:r>
            <a:endParaRPr lang="en-US" dirty="0">
              <a:latin typeface="Segoe UI Semibold" panose="020B0702040204020203" pitchFamily="34" charset="0"/>
            </a:endParaRPr>
          </a:p>
        </p:txBody>
      </p:sp>
      <p:sp>
        <p:nvSpPr>
          <p:cNvPr id="7" name="Content Placeholder 6"/>
          <p:cNvSpPr>
            <a:spLocks noGrp="1"/>
          </p:cNvSpPr>
          <p:nvPr>
            <p:ph sz="half" idx="2"/>
          </p:nvPr>
        </p:nvSpPr>
        <p:spPr>
          <a:xfrm>
            <a:off x="457200" y="2438400"/>
            <a:ext cx="4040188" cy="4343400"/>
          </a:xfrm>
        </p:spPr>
        <p:txBody>
          <a:bodyPr>
            <a:normAutofit/>
          </a:bodyPr>
          <a:lstStyle/>
          <a:p>
            <a:pPr marL="0" indent="0">
              <a:buNone/>
            </a:pPr>
            <a:r>
              <a:rPr lang="en-US" dirty="0" smtClean="0">
                <a:latin typeface="Segoe UI Light" panose="020B0502040204020203" pitchFamily="34" charset="0"/>
                <a:cs typeface="Segoe UI Light" panose="020B0502040204020203" pitchFamily="34" charset="0"/>
              </a:rPr>
              <a:t>Flowers</a:t>
            </a:r>
          </a:p>
          <a:p>
            <a:pPr marL="0" indent="0">
              <a:buNone/>
            </a:pPr>
            <a:r>
              <a:rPr lang="en-US" dirty="0">
                <a:latin typeface="Segoe UI Light" panose="020B0502040204020203" pitchFamily="34" charset="0"/>
                <a:cs typeface="Segoe UI Light" panose="020B0502040204020203" pitchFamily="34" charset="0"/>
              </a:rPr>
              <a:t>Travel </a:t>
            </a:r>
            <a:r>
              <a:rPr lang="en-US" dirty="0" smtClean="0">
                <a:latin typeface="Segoe UI Light" panose="020B0502040204020203" pitchFamily="34" charset="0"/>
                <a:cs typeface="Segoe UI Light" panose="020B0502040204020203" pitchFamily="34" charset="0"/>
              </a:rPr>
              <a:t>Industry</a:t>
            </a:r>
          </a:p>
          <a:p>
            <a:pPr marL="0" indent="0">
              <a:buNone/>
            </a:pPr>
            <a:r>
              <a:rPr lang="en-US" dirty="0" smtClean="0">
                <a:latin typeface="Segoe UI Light" panose="020B0502040204020203" pitchFamily="34" charset="0"/>
                <a:cs typeface="Segoe UI Light" panose="020B0502040204020203" pitchFamily="34" charset="0"/>
              </a:rPr>
              <a:t>Insurance</a:t>
            </a:r>
          </a:p>
          <a:p>
            <a:pPr marL="0" indent="0">
              <a:buNone/>
            </a:pPr>
            <a:r>
              <a:rPr lang="en-US" dirty="0" smtClean="0">
                <a:latin typeface="Segoe UI Light" panose="020B0502040204020203" pitchFamily="34" charset="0"/>
                <a:cs typeface="Segoe UI Light" panose="020B0502040204020203" pitchFamily="34" charset="0"/>
              </a:rPr>
              <a:t>Car Repair</a:t>
            </a:r>
          </a:p>
          <a:p>
            <a:pPr marL="0" indent="0">
              <a:buNone/>
            </a:pPr>
            <a:r>
              <a:rPr lang="en-US" dirty="0" smtClean="0">
                <a:latin typeface="Segoe UI Light" panose="020B0502040204020203" pitchFamily="34" charset="0"/>
                <a:cs typeface="Segoe UI Light" panose="020B0502040204020203" pitchFamily="34" charset="0"/>
              </a:rPr>
              <a:t>Clothing</a:t>
            </a:r>
          </a:p>
          <a:p>
            <a:pPr marL="0" indent="0">
              <a:buNone/>
            </a:pPr>
            <a:r>
              <a:rPr lang="en-US" dirty="0" smtClean="0">
                <a:latin typeface="Segoe UI Light" panose="020B0502040204020203" pitchFamily="34" charset="0"/>
                <a:cs typeface="Segoe UI Light" panose="020B0502040204020203" pitchFamily="34" charset="0"/>
              </a:rPr>
              <a:t>Servicing Appliances</a:t>
            </a:r>
          </a:p>
          <a:p>
            <a:pPr marL="0" indent="0">
              <a:buNone/>
            </a:pPr>
            <a:r>
              <a:rPr lang="en-US" dirty="0" smtClean="0">
                <a:latin typeface="Segoe UI Light" panose="020B0502040204020203" pitchFamily="34" charset="0"/>
                <a:cs typeface="Segoe UI Light" panose="020B0502040204020203" pitchFamily="34" charset="0"/>
              </a:rPr>
              <a:t>Pet Supplies</a:t>
            </a:r>
          </a:p>
          <a:p>
            <a:pPr marL="0" indent="0">
              <a:buNone/>
            </a:pPr>
            <a:r>
              <a:rPr lang="en-US" dirty="0" smtClean="0">
                <a:latin typeface="Segoe UI Light" panose="020B0502040204020203" pitchFamily="34" charset="0"/>
                <a:cs typeface="Segoe UI Light" panose="020B0502040204020203" pitchFamily="34" charset="0"/>
              </a:rPr>
              <a:t>Office Supplies</a:t>
            </a:r>
          </a:p>
          <a:p>
            <a:pPr marL="0" indent="0">
              <a:buNone/>
            </a:pPr>
            <a:r>
              <a:rPr lang="en-US" dirty="0" smtClean="0">
                <a:latin typeface="Segoe UI Light" panose="020B0502040204020203" pitchFamily="34" charset="0"/>
                <a:cs typeface="Segoe UI Light" panose="020B0502040204020203" pitchFamily="34" charset="0"/>
              </a:rPr>
              <a:t>Cleaning Supplies</a:t>
            </a:r>
          </a:p>
          <a:p>
            <a:pPr marL="0" indent="0">
              <a:buNone/>
            </a:pPr>
            <a:endParaRPr lang="en-US" dirty="0" smtClean="0">
              <a:latin typeface="Segoe UI Light" panose="020B0502040204020203" pitchFamily="34" charset="0"/>
              <a:cs typeface="Segoe UI Light" panose="020B0502040204020203" pitchFamily="34" charset="0"/>
            </a:endParaRPr>
          </a:p>
        </p:txBody>
      </p:sp>
      <p:sp>
        <p:nvSpPr>
          <p:cNvPr id="9" name="TextBox 8"/>
          <p:cNvSpPr txBox="1"/>
          <p:nvPr/>
        </p:nvSpPr>
        <p:spPr>
          <a:xfrm>
            <a:off x="6768459" y="6340662"/>
            <a:ext cx="1989887" cy="276999"/>
          </a:xfrm>
          <a:prstGeom prst="rect">
            <a:avLst/>
          </a:prstGeom>
          <a:noFill/>
        </p:spPr>
        <p:txBody>
          <a:bodyPr wrap="square" rtlCol="0">
            <a:spAutoFit/>
          </a:bodyPr>
          <a:lstStyle/>
          <a:p>
            <a:pPr algn="r"/>
            <a:r>
              <a:rPr lang="en-US" sz="1200" b="1" dirty="0" smtClean="0"/>
              <a:t>@</a:t>
            </a:r>
            <a:r>
              <a:rPr lang="en-US" sz="1200" b="1" dirty="0" err="1" smtClean="0"/>
              <a:t>analyticsninja</a:t>
            </a:r>
            <a:endParaRPr lang="en-US" sz="1200" b="1" dirty="0"/>
          </a:p>
        </p:txBody>
      </p:sp>
      <p:sp>
        <p:nvSpPr>
          <p:cNvPr id="10" name="Content Placeholder 6"/>
          <p:cNvSpPr>
            <a:spLocks noGrp="1"/>
          </p:cNvSpPr>
          <p:nvPr>
            <p:ph sz="half" idx="2"/>
          </p:nvPr>
        </p:nvSpPr>
        <p:spPr>
          <a:xfrm>
            <a:off x="4581525" y="2756087"/>
            <a:ext cx="4040188" cy="3951288"/>
          </a:xfrm>
        </p:spPr>
        <p:txBody>
          <a:bodyPr/>
          <a:lstStyle/>
          <a:p>
            <a:pPr marL="0" indent="0">
              <a:buNone/>
            </a:pPr>
            <a:r>
              <a:rPr lang="en-US" dirty="0" smtClean="0">
                <a:latin typeface="Segoe UI Light" panose="020B0502040204020203" pitchFamily="34" charset="0"/>
                <a:cs typeface="Segoe UI Light" panose="020B0502040204020203" pitchFamily="34" charset="0"/>
              </a:rPr>
              <a:t>Birthdays</a:t>
            </a:r>
          </a:p>
          <a:p>
            <a:pPr marL="0" indent="0">
              <a:buNone/>
            </a:pPr>
            <a:r>
              <a:rPr lang="en-US" dirty="0" smtClean="0">
                <a:latin typeface="Segoe UI Light" panose="020B0502040204020203" pitchFamily="34" charset="0"/>
                <a:cs typeface="Segoe UI Light" panose="020B0502040204020203" pitchFamily="34" charset="0"/>
              </a:rPr>
              <a:t>Births</a:t>
            </a:r>
          </a:p>
          <a:p>
            <a:pPr marL="0" indent="0">
              <a:buNone/>
            </a:pPr>
            <a:r>
              <a:rPr lang="en-US" dirty="0">
                <a:latin typeface="Segoe UI Light" panose="020B0502040204020203" pitchFamily="34" charset="0"/>
                <a:cs typeface="Segoe UI Light" panose="020B0502040204020203" pitchFamily="34" charset="0"/>
              </a:rPr>
              <a:t>Anniversaries</a:t>
            </a:r>
          </a:p>
          <a:p>
            <a:pPr marL="0" indent="0">
              <a:buNone/>
            </a:pPr>
            <a:r>
              <a:rPr lang="en-US" dirty="0" smtClean="0">
                <a:latin typeface="Segoe UI Light" panose="020B0502040204020203" pitchFamily="34" charset="0"/>
                <a:cs typeface="Segoe UI Light" panose="020B0502040204020203" pitchFamily="34" charset="0"/>
              </a:rPr>
              <a:t>Holidays</a:t>
            </a:r>
          </a:p>
        </p:txBody>
      </p:sp>
    </p:spTree>
    <p:extLst>
      <p:ext uri="{BB962C8B-B14F-4D97-AF65-F5344CB8AC3E}">
        <p14:creationId xmlns:p14="http://schemas.microsoft.com/office/powerpoint/2010/main" val="29341145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50"/>
                                        <p:tgtEl>
                                          <p:spTgt spid="7">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25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fade">
                                      <p:cBhvr>
                                        <p:cTn id="11" dur="250"/>
                                        <p:tgtEl>
                                          <p:spTgt spid="7">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25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250"/>
                                        <p:tgtEl>
                                          <p:spTgt spid="7">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250"/>
                                  </p:stCondLst>
                                  <p:childTnLst>
                                    <p:set>
                                      <p:cBhvr>
                                        <p:cTn id="18" dur="1" fill="hold">
                                          <p:stCondLst>
                                            <p:cond delay="0"/>
                                          </p:stCondLst>
                                        </p:cTn>
                                        <p:tgtEl>
                                          <p:spTgt spid="7">
                                            <p:txEl>
                                              <p:pRg st="3" end="3"/>
                                            </p:txEl>
                                          </p:spTgt>
                                        </p:tgtEl>
                                        <p:attrNameLst>
                                          <p:attrName>style.visibility</p:attrName>
                                        </p:attrNameLst>
                                      </p:cBhvr>
                                      <p:to>
                                        <p:strVal val="visible"/>
                                      </p:to>
                                    </p:set>
                                    <p:animEffect transition="in" filter="fade">
                                      <p:cBhvr>
                                        <p:cTn id="19" dur="250"/>
                                        <p:tgtEl>
                                          <p:spTgt spid="7">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250"/>
                                  </p:stCondLst>
                                  <p:childTnLst>
                                    <p:set>
                                      <p:cBhvr>
                                        <p:cTn id="22" dur="1" fill="hold">
                                          <p:stCondLst>
                                            <p:cond delay="0"/>
                                          </p:stCondLst>
                                        </p:cTn>
                                        <p:tgtEl>
                                          <p:spTgt spid="7">
                                            <p:txEl>
                                              <p:pRg st="4" end="4"/>
                                            </p:txEl>
                                          </p:spTgt>
                                        </p:tgtEl>
                                        <p:attrNameLst>
                                          <p:attrName>style.visibility</p:attrName>
                                        </p:attrNameLst>
                                      </p:cBhvr>
                                      <p:to>
                                        <p:strVal val="visible"/>
                                      </p:to>
                                    </p:set>
                                    <p:animEffect transition="in" filter="fade">
                                      <p:cBhvr>
                                        <p:cTn id="23" dur="250"/>
                                        <p:tgtEl>
                                          <p:spTgt spid="7">
                                            <p:txEl>
                                              <p:pRg st="4" end="4"/>
                                            </p:txEl>
                                          </p:spTgt>
                                        </p:tgtEl>
                                      </p:cBhvr>
                                    </p:animEffect>
                                  </p:childTnLst>
                                </p:cTn>
                              </p:par>
                            </p:childTnLst>
                          </p:cTn>
                        </p:par>
                        <p:par>
                          <p:cTn id="24" fill="hold">
                            <p:stCondLst>
                              <p:cond delay="2500"/>
                            </p:stCondLst>
                            <p:childTnLst>
                              <p:par>
                                <p:cTn id="25" presetID="10" presetClass="entr" presetSubtype="0" fill="hold" nodeType="afterEffect">
                                  <p:stCondLst>
                                    <p:cond delay="250"/>
                                  </p:stCondLst>
                                  <p:childTnLst>
                                    <p:set>
                                      <p:cBhvr>
                                        <p:cTn id="26" dur="1" fill="hold">
                                          <p:stCondLst>
                                            <p:cond delay="0"/>
                                          </p:stCondLst>
                                        </p:cTn>
                                        <p:tgtEl>
                                          <p:spTgt spid="7">
                                            <p:txEl>
                                              <p:pRg st="5" end="5"/>
                                            </p:txEl>
                                          </p:spTgt>
                                        </p:tgtEl>
                                        <p:attrNameLst>
                                          <p:attrName>style.visibility</p:attrName>
                                        </p:attrNameLst>
                                      </p:cBhvr>
                                      <p:to>
                                        <p:strVal val="visible"/>
                                      </p:to>
                                    </p:set>
                                    <p:animEffect transition="in" filter="fade">
                                      <p:cBhvr>
                                        <p:cTn id="27" dur="250"/>
                                        <p:tgtEl>
                                          <p:spTgt spid="7">
                                            <p:txEl>
                                              <p:pRg st="5" end="5"/>
                                            </p:txEl>
                                          </p:spTgt>
                                        </p:tgtEl>
                                      </p:cBhvr>
                                    </p:animEffect>
                                  </p:childTnLst>
                                </p:cTn>
                              </p:par>
                            </p:childTnLst>
                          </p:cTn>
                        </p:par>
                        <p:par>
                          <p:cTn id="28" fill="hold">
                            <p:stCondLst>
                              <p:cond delay="3000"/>
                            </p:stCondLst>
                            <p:childTnLst>
                              <p:par>
                                <p:cTn id="29" presetID="10" presetClass="entr" presetSubtype="0" fill="hold" nodeType="afterEffect">
                                  <p:stCondLst>
                                    <p:cond delay="250"/>
                                  </p:stCondLst>
                                  <p:childTnLst>
                                    <p:set>
                                      <p:cBhvr>
                                        <p:cTn id="30" dur="1" fill="hold">
                                          <p:stCondLst>
                                            <p:cond delay="0"/>
                                          </p:stCondLst>
                                        </p:cTn>
                                        <p:tgtEl>
                                          <p:spTgt spid="7">
                                            <p:txEl>
                                              <p:pRg st="6" end="6"/>
                                            </p:txEl>
                                          </p:spTgt>
                                        </p:tgtEl>
                                        <p:attrNameLst>
                                          <p:attrName>style.visibility</p:attrName>
                                        </p:attrNameLst>
                                      </p:cBhvr>
                                      <p:to>
                                        <p:strVal val="visible"/>
                                      </p:to>
                                    </p:set>
                                    <p:animEffect transition="in" filter="fade">
                                      <p:cBhvr>
                                        <p:cTn id="31" dur="250"/>
                                        <p:tgtEl>
                                          <p:spTgt spid="7">
                                            <p:txEl>
                                              <p:pRg st="6" end="6"/>
                                            </p:txEl>
                                          </p:spTgt>
                                        </p:tgtEl>
                                      </p:cBhvr>
                                    </p:animEffect>
                                  </p:childTnLst>
                                </p:cTn>
                              </p:par>
                            </p:childTnLst>
                          </p:cTn>
                        </p:par>
                        <p:par>
                          <p:cTn id="32" fill="hold">
                            <p:stCondLst>
                              <p:cond delay="3500"/>
                            </p:stCondLst>
                            <p:childTnLst>
                              <p:par>
                                <p:cTn id="33" presetID="10" presetClass="entr" presetSubtype="0" fill="hold" nodeType="afterEffect">
                                  <p:stCondLst>
                                    <p:cond delay="250"/>
                                  </p:stCondLst>
                                  <p:childTnLst>
                                    <p:set>
                                      <p:cBhvr>
                                        <p:cTn id="34" dur="1" fill="hold">
                                          <p:stCondLst>
                                            <p:cond delay="0"/>
                                          </p:stCondLst>
                                        </p:cTn>
                                        <p:tgtEl>
                                          <p:spTgt spid="7">
                                            <p:txEl>
                                              <p:pRg st="7" end="7"/>
                                            </p:txEl>
                                          </p:spTgt>
                                        </p:tgtEl>
                                        <p:attrNameLst>
                                          <p:attrName>style.visibility</p:attrName>
                                        </p:attrNameLst>
                                      </p:cBhvr>
                                      <p:to>
                                        <p:strVal val="visible"/>
                                      </p:to>
                                    </p:set>
                                    <p:animEffect transition="in" filter="fade">
                                      <p:cBhvr>
                                        <p:cTn id="35" dur="250"/>
                                        <p:tgtEl>
                                          <p:spTgt spid="7">
                                            <p:txEl>
                                              <p:pRg st="7" end="7"/>
                                            </p:txEl>
                                          </p:spTgt>
                                        </p:tgtEl>
                                      </p:cBhvr>
                                    </p:animEffect>
                                  </p:childTnLst>
                                </p:cTn>
                              </p:par>
                            </p:childTnLst>
                          </p:cTn>
                        </p:par>
                        <p:par>
                          <p:cTn id="36" fill="hold">
                            <p:stCondLst>
                              <p:cond delay="4000"/>
                            </p:stCondLst>
                            <p:childTnLst>
                              <p:par>
                                <p:cTn id="37" presetID="10" presetClass="entr" presetSubtype="0" fill="hold" nodeType="afterEffect">
                                  <p:stCondLst>
                                    <p:cond delay="250"/>
                                  </p:stCondLst>
                                  <p:childTnLst>
                                    <p:set>
                                      <p:cBhvr>
                                        <p:cTn id="38" dur="1" fill="hold">
                                          <p:stCondLst>
                                            <p:cond delay="0"/>
                                          </p:stCondLst>
                                        </p:cTn>
                                        <p:tgtEl>
                                          <p:spTgt spid="7">
                                            <p:txEl>
                                              <p:pRg st="8" end="8"/>
                                            </p:txEl>
                                          </p:spTgt>
                                        </p:tgtEl>
                                        <p:attrNameLst>
                                          <p:attrName>style.visibility</p:attrName>
                                        </p:attrNameLst>
                                      </p:cBhvr>
                                      <p:to>
                                        <p:strVal val="visible"/>
                                      </p:to>
                                    </p:set>
                                    <p:animEffect transition="in" filter="fade">
                                      <p:cBhvr>
                                        <p:cTn id="39" dur="250"/>
                                        <p:tgtEl>
                                          <p:spTgt spid="7">
                                            <p:txEl>
                                              <p:pRg st="8" end="8"/>
                                            </p:txEl>
                                          </p:spTgt>
                                        </p:tgtEl>
                                      </p:cBhvr>
                                    </p:animEffect>
                                  </p:childTnLst>
                                </p:cTn>
                              </p:par>
                            </p:childTnLst>
                          </p:cTn>
                        </p:par>
                        <p:par>
                          <p:cTn id="40" fill="hold">
                            <p:stCondLst>
                              <p:cond delay="4500"/>
                            </p:stCondLst>
                            <p:childTnLst>
                              <p:par>
                                <p:cTn id="41" presetID="10" presetClass="entr" presetSubtype="0" fill="hold" nodeType="afterEffect">
                                  <p:stCondLst>
                                    <p:cond delay="250"/>
                                  </p:stCondLst>
                                  <p:childTnLst>
                                    <p:set>
                                      <p:cBhvr>
                                        <p:cTn id="42" dur="1" fill="hold">
                                          <p:stCondLst>
                                            <p:cond delay="0"/>
                                          </p:stCondLst>
                                        </p:cTn>
                                        <p:tgtEl>
                                          <p:spTgt spid="10">
                                            <p:txEl>
                                              <p:pRg st="0" end="0"/>
                                            </p:txEl>
                                          </p:spTgt>
                                        </p:tgtEl>
                                        <p:attrNameLst>
                                          <p:attrName>style.visibility</p:attrName>
                                        </p:attrNameLst>
                                      </p:cBhvr>
                                      <p:to>
                                        <p:strVal val="visible"/>
                                      </p:to>
                                    </p:set>
                                    <p:animEffect transition="in" filter="fade">
                                      <p:cBhvr>
                                        <p:cTn id="43" dur="250"/>
                                        <p:tgtEl>
                                          <p:spTgt spid="10">
                                            <p:txEl>
                                              <p:pRg st="0" end="0"/>
                                            </p:txEl>
                                          </p:spTgt>
                                        </p:tgtEl>
                                      </p:cBhvr>
                                    </p:animEffect>
                                  </p:childTnLst>
                                </p:cTn>
                              </p:par>
                            </p:childTnLst>
                          </p:cTn>
                        </p:par>
                        <p:par>
                          <p:cTn id="44" fill="hold">
                            <p:stCondLst>
                              <p:cond delay="5000"/>
                            </p:stCondLst>
                            <p:childTnLst>
                              <p:par>
                                <p:cTn id="45" presetID="10" presetClass="entr" presetSubtype="0" fill="hold" nodeType="afterEffect">
                                  <p:stCondLst>
                                    <p:cond delay="250"/>
                                  </p:stCondLst>
                                  <p:childTnLst>
                                    <p:set>
                                      <p:cBhvr>
                                        <p:cTn id="46" dur="1" fill="hold">
                                          <p:stCondLst>
                                            <p:cond delay="0"/>
                                          </p:stCondLst>
                                        </p:cTn>
                                        <p:tgtEl>
                                          <p:spTgt spid="10">
                                            <p:txEl>
                                              <p:pRg st="1" end="1"/>
                                            </p:txEl>
                                          </p:spTgt>
                                        </p:tgtEl>
                                        <p:attrNameLst>
                                          <p:attrName>style.visibility</p:attrName>
                                        </p:attrNameLst>
                                      </p:cBhvr>
                                      <p:to>
                                        <p:strVal val="visible"/>
                                      </p:to>
                                    </p:set>
                                    <p:animEffect transition="in" filter="fade">
                                      <p:cBhvr>
                                        <p:cTn id="47" dur="250"/>
                                        <p:tgtEl>
                                          <p:spTgt spid="10">
                                            <p:txEl>
                                              <p:pRg st="1" end="1"/>
                                            </p:txEl>
                                          </p:spTgt>
                                        </p:tgtEl>
                                      </p:cBhvr>
                                    </p:animEffect>
                                  </p:childTnLst>
                                </p:cTn>
                              </p:par>
                            </p:childTnLst>
                          </p:cTn>
                        </p:par>
                        <p:par>
                          <p:cTn id="48" fill="hold">
                            <p:stCondLst>
                              <p:cond delay="5500"/>
                            </p:stCondLst>
                            <p:childTnLst>
                              <p:par>
                                <p:cTn id="49" presetID="10" presetClass="entr" presetSubtype="0" fill="hold" nodeType="afterEffect">
                                  <p:stCondLst>
                                    <p:cond delay="250"/>
                                  </p:stCondLst>
                                  <p:childTnLst>
                                    <p:set>
                                      <p:cBhvr>
                                        <p:cTn id="50" dur="1" fill="hold">
                                          <p:stCondLst>
                                            <p:cond delay="0"/>
                                          </p:stCondLst>
                                        </p:cTn>
                                        <p:tgtEl>
                                          <p:spTgt spid="10">
                                            <p:txEl>
                                              <p:pRg st="2" end="2"/>
                                            </p:txEl>
                                          </p:spTgt>
                                        </p:tgtEl>
                                        <p:attrNameLst>
                                          <p:attrName>style.visibility</p:attrName>
                                        </p:attrNameLst>
                                      </p:cBhvr>
                                      <p:to>
                                        <p:strVal val="visible"/>
                                      </p:to>
                                    </p:set>
                                    <p:animEffect transition="in" filter="fade">
                                      <p:cBhvr>
                                        <p:cTn id="51" dur="250"/>
                                        <p:tgtEl>
                                          <p:spTgt spid="10">
                                            <p:txEl>
                                              <p:pRg st="2" end="2"/>
                                            </p:txEl>
                                          </p:spTgt>
                                        </p:tgtEl>
                                      </p:cBhvr>
                                    </p:animEffect>
                                  </p:childTnLst>
                                </p:cTn>
                              </p:par>
                            </p:childTnLst>
                          </p:cTn>
                        </p:par>
                        <p:par>
                          <p:cTn id="52" fill="hold">
                            <p:stCondLst>
                              <p:cond delay="6000"/>
                            </p:stCondLst>
                            <p:childTnLst>
                              <p:par>
                                <p:cTn id="53" presetID="10" presetClass="entr" presetSubtype="0" fill="hold" nodeType="afterEffect">
                                  <p:stCondLst>
                                    <p:cond delay="250"/>
                                  </p:stCondLst>
                                  <p:childTnLst>
                                    <p:set>
                                      <p:cBhvr>
                                        <p:cTn id="54" dur="1" fill="hold">
                                          <p:stCondLst>
                                            <p:cond delay="0"/>
                                          </p:stCondLst>
                                        </p:cTn>
                                        <p:tgtEl>
                                          <p:spTgt spid="10">
                                            <p:txEl>
                                              <p:pRg st="3" end="3"/>
                                            </p:txEl>
                                          </p:spTgt>
                                        </p:tgtEl>
                                        <p:attrNameLst>
                                          <p:attrName>style.visibility</p:attrName>
                                        </p:attrNameLst>
                                      </p:cBhvr>
                                      <p:to>
                                        <p:strVal val="visible"/>
                                      </p:to>
                                    </p:set>
                                    <p:animEffect transition="in" filter="fade">
                                      <p:cBhvr>
                                        <p:cTn id="55" dur="25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913" t="9550" r="52583" b="52973"/>
          <a:stretch/>
        </p:blipFill>
        <p:spPr>
          <a:xfrm>
            <a:off x="838200" y="-167824"/>
            <a:ext cx="7239000" cy="700317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368598"/>
            <a:ext cx="6126994" cy="4203402"/>
          </a:xfrm>
          <a:prstGeom prst="rect">
            <a:avLst/>
          </a:prstGeom>
        </p:spPr>
      </p:pic>
    </p:spTree>
    <p:extLst>
      <p:ext uri="{BB962C8B-B14F-4D97-AF65-F5344CB8AC3E}">
        <p14:creationId xmlns:p14="http://schemas.microsoft.com/office/powerpoint/2010/main" val="1113628364"/>
      </p:ext>
    </p:extLst>
  </p:cSld>
  <p:clrMapOvr>
    <a:masterClrMapping/>
  </p:clrMapOvr>
  <p:transition>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8686800" cy="1173161"/>
          </a:xfrm>
        </p:spPr>
        <p:txBody>
          <a:bodyPr>
            <a:normAutofit fontScale="90000"/>
          </a:bodyPr>
          <a:lstStyle/>
          <a:p>
            <a:r>
              <a:rPr lang="en-US" dirty="0" smtClean="0">
                <a:solidFill>
                  <a:srgbClr val="4285F4"/>
                </a:solidFill>
                <a:cs typeface="Segoe UI Semibold" panose="020B0702040204020203" pitchFamily="34" charset="0"/>
              </a:rPr>
              <a:t>What do we know about my purchase?</a:t>
            </a:r>
            <a:endParaRPr lang="en-US" dirty="0">
              <a:solidFill>
                <a:srgbClr val="4285F4"/>
              </a:solidFill>
              <a:cs typeface="Segoe UI Semibold" panose="020B0702040204020203" pitchFamily="34" charset="0"/>
            </a:endParaRPr>
          </a:p>
        </p:txBody>
      </p:sp>
      <p:sp>
        <p:nvSpPr>
          <p:cNvPr id="5" name="Content Placeholder 4"/>
          <p:cNvSpPr>
            <a:spLocks noGrp="1"/>
          </p:cNvSpPr>
          <p:nvPr>
            <p:ph idx="1"/>
          </p:nvPr>
        </p:nvSpPr>
        <p:spPr>
          <a:xfrm>
            <a:off x="914400" y="1600201"/>
            <a:ext cx="7772400" cy="4525963"/>
          </a:xfrm>
        </p:spPr>
        <p:txBody>
          <a:bodyPr/>
          <a:lstStyle/>
          <a:p>
            <a:pPr marL="0" indent="0">
              <a:buNone/>
            </a:pPr>
            <a:r>
              <a:rPr lang="en-US" dirty="0" smtClean="0">
                <a:latin typeface="Segoe UI Light" panose="020B0502040204020203" pitchFamily="34" charset="0"/>
                <a:cs typeface="Segoe UI Light" panose="020B0502040204020203" pitchFamily="34" charset="0"/>
              </a:rPr>
              <a:t>Gender of person with birthday</a:t>
            </a:r>
          </a:p>
          <a:p>
            <a:pPr marL="0" indent="0">
              <a:buNone/>
            </a:pPr>
            <a:r>
              <a:rPr lang="en-US" dirty="0" smtClean="0">
                <a:latin typeface="Segoe UI Light" panose="020B0502040204020203" pitchFamily="34" charset="0"/>
                <a:cs typeface="Segoe UI Light" panose="020B0502040204020203" pitchFamily="34" charset="0"/>
              </a:rPr>
              <a:t>Type of product purchased</a:t>
            </a:r>
          </a:p>
          <a:p>
            <a:pPr marL="0" indent="0">
              <a:buNone/>
            </a:pPr>
            <a:r>
              <a:rPr lang="en-US" dirty="0" smtClean="0">
                <a:latin typeface="Segoe UI Light" panose="020B0502040204020203" pitchFamily="34" charset="0"/>
                <a:cs typeface="Segoe UI Light" panose="020B0502040204020203" pitchFamily="34" charset="0"/>
              </a:rPr>
              <a:t>When the buyer was shopping for the birthday</a:t>
            </a:r>
          </a:p>
          <a:p>
            <a:pPr marL="0" indent="0">
              <a:buNone/>
            </a:pPr>
            <a:r>
              <a:rPr lang="en-US" dirty="0" smtClean="0">
                <a:latin typeface="Segoe UI Light" panose="020B0502040204020203" pitchFamily="34" charset="0"/>
                <a:cs typeface="Segoe UI Light" panose="020B0502040204020203" pitchFamily="34" charset="0"/>
              </a:rPr>
              <a:t>Amount spent</a:t>
            </a:r>
          </a:p>
          <a:p>
            <a:pPr marL="0" indent="0">
              <a:buNone/>
            </a:pPr>
            <a:endParaRPr lang="en-US"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978649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iterate type="wd">
                                    <p:tmPct val="10000"/>
                                  </p:iterate>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subTnLst>
                                    <p:animClr clrSpc="rgb" dir="cw">
                                      <p:cBhvr override="childStyle">
                                        <p:cTn dur="1" fill="hold" display="0" masterRel="nextClick" afterEffect="1"/>
                                        <p:tgtEl>
                                          <p:spTgt spid="5">
                                            <p:txEl>
                                              <p:pRg st="0" end="0"/>
                                            </p:txEl>
                                          </p:spTgt>
                                        </p:tgtEl>
                                        <p:attrNameLst>
                                          <p:attrName>ppt_c</p:attrName>
                                        </p:attrNameLst>
                                      </p:cBhvr>
                                      <p:to>
                                        <a:schemeClr val="bg2"/>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iterate type="wd">
                                    <p:tmPct val="10000"/>
                                  </p:iterate>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childTnLst>
                                  <p:subTnLst>
                                    <p:animClr clrSpc="rgb" dir="cw">
                                      <p:cBhvr override="childStyle">
                                        <p:cTn dur="1" fill="hold" display="0" masterRel="nextClick" afterEffect="1"/>
                                        <p:tgtEl>
                                          <p:spTgt spid="5">
                                            <p:txEl>
                                              <p:pRg st="1" end="1"/>
                                            </p:txEl>
                                          </p:spTgt>
                                        </p:tgtEl>
                                        <p:attrNameLst>
                                          <p:attrName>ppt_c</p:attrName>
                                        </p:attrNameLst>
                                      </p:cBhvr>
                                      <p:to>
                                        <a:schemeClr val="bg2"/>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iterate type="wd">
                                    <p:tmPct val="10000"/>
                                  </p:iterate>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1000"/>
                                        <p:tgtEl>
                                          <p:spTgt spid="5">
                                            <p:txEl>
                                              <p:pRg st="2" end="2"/>
                                            </p:txEl>
                                          </p:spTgt>
                                        </p:tgtEl>
                                      </p:cBhvr>
                                    </p:animEffect>
                                  </p:childTnLst>
                                  <p:subTnLst>
                                    <p:animClr clrSpc="rgb" dir="cw">
                                      <p:cBhvr override="childStyle">
                                        <p:cTn dur="1" fill="hold" display="0" masterRel="nextClick" afterEffect="1"/>
                                        <p:tgtEl>
                                          <p:spTgt spid="5">
                                            <p:txEl>
                                              <p:pRg st="2" end="2"/>
                                            </p:txEl>
                                          </p:spTgt>
                                        </p:tgtEl>
                                        <p:attrNameLst>
                                          <p:attrName>ppt_c</p:attrName>
                                        </p:attrNameLst>
                                      </p:cBhvr>
                                      <p:to>
                                        <a:schemeClr val="bg2"/>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iterate type="wd">
                                    <p:tmPct val="10000"/>
                                  </p:iterate>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1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8686800" cy="1173161"/>
          </a:xfrm>
        </p:spPr>
        <p:txBody>
          <a:bodyPr>
            <a:normAutofit/>
          </a:bodyPr>
          <a:lstStyle/>
          <a:p>
            <a:r>
              <a:rPr lang="en-US" dirty="0" smtClean="0">
                <a:solidFill>
                  <a:srgbClr val="4285F4"/>
                </a:solidFill>
                <a:cs typeface="Segoe UI Semibold" panose="020B0702040204020203" pitchFamily="34" charset="0"/>
              </a:rPr>
              <a:t>Remarketing Action Items</a:t>
            </a:r>
            <a:endParaRPr lang="en-US" dirty="0">
              <a:solidFill>
                <a:srgbClr val="4285F4"/>
              </a:solidFill>
              <a:cs typeface="Segoe UI Semibold" panose="020B0702040204020203" pitchFamily="34" charset="0"/>
            </a:endParaRPr>
          </a:p>
        </p:txBody>
      </p:sp>
      <p:sp>
        <p:nvSpPr>
          <p:cNvPr id="5" name="Content Placeholder 4"/>
          <p:cNvSpPr>
            <a:spLocks noGrp="1"/>
          </p:cNvSpPr>
          <p:nvPr>
            <p:ph idx="1"/>
          </p:nvPr>
        </p:nvSpPr>
        <p:spPr>
          <a:xfrm>
            <a:off x="914400" y="1600201"/>
            <a:ext cx="7772400" cy="4525963"/>
          </a:xfrm>
        </p:spPr>
        <p:txBody>
          <a:bodyPr/>
          <a:lstStyle/>
          <a:p>
            <a:pPr marL="0" indent="0">
              <a:buNone/>
            </a:pPr>
            <a:r>
              <a:rPr lang="en-US" dirty="0" smtClean="0">
                <a:latin typeface="Segoe UI Light" panose="020B0502040204020203" pitchFamily="34" charset="0"/>
                <a:cs typeface="Segoe UI Light" panose="020B0502040204020203" pitchFamily="34" charset="0"/>
              </a:rPr>
              <a:t>Add user to relevant audience lists with year+ list duration.</a:t>
            </a:r>
          </a:p>
          <a:p>
            <a:pPr marL="0" indent="0">
              <a:buNone/>
            </a:pPr>
            <a:endParaRPr lang="en-US" dirty="0">
              <a:latin typeface="Segoe UI Light" panose="020B0502040204020203" pitchFamily="34" charset="0"/>
              <a:cs typeface="Segoe UI Light" panose="020B0502040204020203" pitchFamily="34" charset="0"/>
            </a:endParaRPr>
          </a:p>
          <a:p>
            <a:pPr marL="0" indent="0">
              <a:buNone/>
            </a:pPr>
            <a:r>
              <a:rPr lang="en-US" dirty="0" smtClean="0">
                <a:latin typeface="Segoe UI Light" panose="020B0502040204020203" pitchFamily="34" charset="0"/>
                <a:cs typeface="Segoe UI Light" panose="020B0502040204020203" pitchFamily="34" charset="0"/>
              </a:rPr>
              <a:t>Add a negative list of ~320days to begin showing relevant birthday ads as the date approaches again.</a:t>
            </a:r>
          </a:p>
          <a:p>
            <a:pPr marL="0" indent="0">
              <a:buNone/>
            </a:pPr>
            <a:endParaRPr lang="en-US"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6320494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iterate type="wd">
                                    <p:tmPct val="10000"/>
                                  </p:iterate>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iterate type="wd">
                                    <p:tmPct val="10000"/>
                                  </p:iterate>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1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285F4"/>
                </a:solidFill>
                <a:cs typeface="Segoe UI Semibold" panose="020B0702040204020203" pitchFamily="34" charset="0"/>
              </a:rPr>
              <a:t>How to remarket to parents</a:t>
            </a:r>
            <a:endParaRPr lang="en-US" dirty="0">
              <a:solidFill>
                <a:srgbClr val="4285F4"/>
              </a:solidFill>
              <a:cs typeface="Segoe UI Semibold" panose="020B0702040204020203" pitchFamily="34" charset="0"/>
            </a:endParaRP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4800" y="1420008"/>
            <a:ext cx="8178190" cy="5437992"/>
          </a:xfrm>
        </p:spPr>
      </p:pic>
    </p:spTree>
    <p:extLst>
      <p:ext uri="{BB962C8B-B14F-4D97-AF65-F5344CB8AC3E}">
        <p14:creationId xmlns:p14="http://schemas.microsoft.com/office/powerpoint/2010/main" val="3375525794"/>
      </p:ext>
    </p:extLst>
  </p:cSld>
  <p:clrMapOvr>
    <a:masterClrMapping/>
  </p:clrMapOvr>
  <p:transition>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285F4"/>
                </a:solidFill>
                <a:cs typeface="Segoe UI Semibold" panose="020B0702040204020203" pitchFamily="34" charset="0"/>
              </a:rPr>
              <a:t>He’s 4 months old</a:t>
            </a:r>
            <a:endParaRPr lang="en-US" dirty="0">
              <a:solidFill>
                <a:srgbClr val="4285F4"/>
              </a:solidFill>
              <a:cs typeface="Segoe UI Semibold" panose="020B0702040204020203" pitchFamily="34"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8200" y="1625601"/>
            <a:ext cx="7848600" cy="5232400"/>
          </a:xfrm>
        </p:spPr>
      </p:pic>
    </p:spTree>
    <p:extLst>
      <p:ext uri="{BB962C8B-B14F-4D97-AF65-F5344CB8AC3E}">
        <p14:creationId xmlns:p14="http://schemas.microsoft.com/office/powerpoint/2010/main" val="3333680000"/>
      </p:ext>
    </p:extLst>
  </p:cSld>
  <p:clrMapOvr>
    <a:masterClrMapping/>
  </p:clrMapOvr>
  <p:transition>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smtClean="0">
                <a:solidFill>
                  <a:srgbClr val="4285F4"/>
                </a:solidFill>
                <a:cs typeface="Segoe UI Semibold" panose="020B0702040204020203" pitchFamily="34" charset="0"/>
              </a:rPr>
              <a:t>Measuring people’s actions on the website can be used to build remarketing lists</a:t>
            </a:r>
            <a:endParaRPr lang="en-US" sz="3200" b="1" dirty="0">
              <a:solidFill>
                <a:srgbClr val="4285F4"/>
              </a:solidFill>
              <a:cs typeface="Segoe UI Semibold" panose="020B0702040204020203" pitchFamily="34" charset="0"/>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0" y="1398589"/>
            <a:ext cx="6588661" cy="5400359"/>
          </a:xfrm>
        </p:spPr>
      </p:pic>
    </p:spTree>
    <p:extLst>
      <p:ext uri="{BB962C8B-B14F-4D97-AF65-F5344CB8AC3E}">
        <p14:creationId xmlns:p14="http://schemas.microsoft.com/office/powerpoint/2010/main" val="724923347"/>
      </p:ext>
    </p:extLst>
  </p:cSld>
  <p:clrMapOvr>
    <a:masterClrMapping/>
  </p:clrMapOvr>
  <p:transition>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8686800" cy="1173161"/>
          </a:xfrm>
        </p:spPr>
        <p:txBody>
          <a:bodyPr>
            <a:noAutofit/>
          </a:bodyPr>
          <a:lstStyle/>
          <a:p>
            <a:r>
              <a:rPr lang="en-US" sz="4800" dirty="0" smtClean="0">
                <a:solidFill>
                  <a:srgbClr val="4285F4"/>
                </a:solidFill>
                <a:cs typeface="Segoe UI Semibold" panose="020B0702040204020203" pitchFamily="34" charset="0"/>
              </a:rPr>
              <a:t>What do we know about my purchase?</a:t>
            </a:r>
            <a:endParaRPr lang="en-US" sz="4800" dirty="0">
              <a:solidFill>
                <a:srgbClr val="4285F4"/>
              </a:solidFill>
              <a:cs typeface="Segoe UI Semibold" panose="020B0702040204020203" pitchFamily="34" charset="0"/>
            </a:endParaRPr>
          </a:p>
        </p:txBody>
      </p:sp>
      <p:sp>
        <p:nvSpPr>
          <p:cNvPr id="5" name="Content Placeholder 4"/>
          <p:cNvSpPr>
            <a:spLocks noGrp="1"/>
          </p:cNvSpPr>
          <p:nvPr>
            <p:ph idx="1"/>
          </p:nvPr>
        </p:nvSpPr>
        <p:spPr>
          <a:xfrm>
            <a:off x="914400" y="1600201"/>
            <a:ext cx="7772400" cy="4525963"/>
          </a:xfrm>
        </p:spPr>
        <p:txBody>
          <a:bodyPr/>
          <a:lstStyle/>
          <a:p>
            <a:pPr marL="0" indent="0">
              <a:buNone/>
            </a:pPr>
            <a:r>
              <a:rPr lang="en-US" sz="3600" dirty="0" smtClean="0">
                <a:latin typeface="Segoe UI Light" panose="020B0502040204020203" pitchFamily="34" charset="0"/>
                <a:cs typeface="Segoe UI Light" panose="020B0502040204020203" pitchFamily="34" charset="0"/>
              </a:rPr>
              <a:t>Age of child</a:t>
            </a:r>
          </a:p>
          <a:p>
            <a:pPr marL="0" indent="0">
              <a:buNone/>
            </a:pPr>
            <a:r>
              <a:rPr lang="en-US" sz="3600" dirty="0" smtClean="0">
                <a:latin typeface="Segoe UI Light" panose="020B0502040204020203" pitchFamily="34" charset="0"/>
                <a:cs typeface="Segoe UI Light" panose="020B0502040204020203" pitchFamily="34" charset="0"/>
              </a:rPr>
              <a:t>Gender of child</a:t>
            </a:r>
          </a:p>
          <a:p>
            <a:pPr marL="0" indent="0">
              <a:buNone/>
            </a:pPr>
            <a:r>
              <a:rPr lang="en-US" sz="3600" dirty="0" smtClean="0">
                <a:latin typeface="Segoe UI Light" panose="020B0502040204020203" pitchFamily="34" charset="0"/>
                <a:cs typeface="Segoe UI Light" panose="020B0502040204020203" pitchFamily="34" charset="0"/>
              </a:rPr>
              <a:t>Type of product purchased</a:t>
            </a:r>
          </a:p>
          <a:p>
            <a:pPr marL="0" indent="0">
              <a:buNone/>
            </a:pPr>
            <a:r>
              <a:rPr lang="en-US" sz="3600" dirty="0" smtClean="0">
                <a:latin typeface="Segoe UI Light" panose="020B0502040204020203" pitchFamily="34" charset="0"/>
                <a:cs typeface="Segoe UI Light" panose="020B0502040204020203" pitchFamily="34" charset="0"/>
              </a:rPr>
              <a:t>How silly the parents are willing to make the kid look by having matching outfits all covered with panda bears and crap like that</a:t>
            </a:r>
          </a:p>
          <a:p>
            <a:pPr marL="0" indent="0">
              <a:buNone/>
            </a:pPr>
            <a:endParaRPr lang="en-US"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21709412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iterate type="wd">
                                    <p:tmPct val="10000"/>
                                  </p:iterate>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subTnLst>
                                    <p:animClr clrSpc="rgb" dir="cw">
                                      <p:cBhvr override="childStyle">
                                        <p:cTn dur="1" fill="hold" display="0" masterRel="nextClick" afterEffect="1"/>
                                        <p:tgtEl>
                                          <p:spTgt spid="5">
                                            <p:txEl>
                                              <p:pRg st="0" end="0"/>
                                            </p:txEl>
                                          </p:spTgt>
                                        </p:tgtEl>
                                        <p:attrNameLst>
                                          <p:attrName>ppt_c</p:attrName>
                                        </p:attrNameLst>
                                      </p:cBhvr>
                                      <p:to>
                                        <a:schemeClr val="bg2"/>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iterate type="wd">
                                    <p:tmPct val="10000"/>
                                  </p:iterate>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childTnLst>
                                  <p:subTnLst>
                                    <p:animClr clrSpc="rgb" dir="cw">
                                      <p:cBhvr override="childStyle">
                                        <p:cTn dur="1" fill="hold" display="0" masterRel="nextClick" afterEffect="1"/>
                                        <p:tgtEl>
                                          <p:spTgt spid="5">
                                            <p:txEl>
                                              <p:pRg st="1" end="1"/>
                                            </p:txEl>
                                          </p:spTgt>
                                        </p:tgtEl>
                                        <p:attrNameLst>
                                          <p:attrName>ppt_c</p:attrName>
                                        </p:attrNameLst>
                                      </p:cBhvr>
                                      <p:to>
                                        <a:schemeClr val="bg2"/>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iterate type="wd">
                                    <p:tmPct val="10000"/>
                                  </p:iterate>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1000"/>
                                        <p:tgtEl>
                                          <p:spTgt spid="5">
                                            <p:txEl>
                                              <p:pRg st="2" end="2"/>
                                            </p:txEl>
                                          </p:spTgt>
                                        </p:tgtEl>
                                      </p:cBhvr>
                                    </p:animEffect>
                                  </p:childTnLst>
                                  <p:subTnLst>
                                    <p:animClr clrSpc="rgb" dir="cw">
                                      <p:cBhvr override="childStyle">
                                        <p:cTn dur="1" fill="hold" display="0" masterRel="nextClick" afterEffect="1"/>
                                        <p:tgtEl>
                                          <p:spTgt spid="5">
                                            <p:txEl>
                                              <p:pRg st="2" end="2"/>
                                            </p:txEl>
                                          </p:spTgt>
                                        </p:tgtEl>
                                        <p:attrNameLst>
                                          <p:attrName>ppt_c</p:attrName>
                                        </p:attrNameLst>
                                      </p:cBhvr>
                                      <p:to>
                                        <a:schemeClr val="bg2"/>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iterate type="wd">
                                    <p:tmPct val="10000"/>
                                  </p:iterate>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1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1066800"/>
            <a:ext cx="8686800" cy="5791200"/>
          </a:xfrm>
          <a:prstGeom prst="rect">
            <a:avLst/>
          </a:prstGeom>
        </p:spPr>
      </p:pic>
      <p:sp>
        <p:nvSpPr>
          <p:cNvPr id="4" name="Title 3"/>
          <p:cNvSpPr>
            <a:spLocks noGrp="1"/>
          </p:cNvSpPr>
          <p:nvPr>
            <p:ph type="title"/>
          </p:nvPr>
        </p:nvSpPr>
        <p:spPr>
          <a:xfrm>
            <a:off x="457200" y="2088"/>
            <a:ext cx="8000999" cy="1979112"/>
          </a:xfrm>
        </p:spPr>
        <p:txBody>
          <a:bodyPr>
            <a:normAutofit fontScale="90000"/>
          </a:bodyPr>
          <a:lstStyle/>
          <a:p>
            <a:r>
              <a:rPr lang="en-US" b="1" dirty="0" smtClean="0">
                <a:solidFill>
                  <a:srgbClr val="4285F4"/>
                </a:solidFill>
              </a:rPr>
              <a:t>Dimensions and Metrics are the building blocks of reports – </a:t>
            </a:r>
            <a:br>
              <a:rPr lang="en-US" b="1" dirty="0" smtClean="0">
                <a:solidFill>
                  <a:srgbClr val="4285F4"/>
                </a:solidFill>
              </a:rPr>
            </a:br>
            <a:r>
              <a:rPr lang="en-US" b="1" dirty="0" smtClean="0">
                <a:solidFill>
                  <a:srgbClr val="4285F4"/>
                </a:solidFill>
              </a:rPr>
              <a:t>KNOW THEM WELL</a:t>
            </a:r>
            <a:endParaRPr lang="en-US" dirty="0">
              <a:solidFill>
                <a:srgbClr val="4285F4"/>
              </a:solidFill>
            </a:endParaRPr>
          </a:p>
        </p:txBody>
      </p:sp>
    </p:spTree>
    <p:extLst>
      <p:ext uri="{BB962C8B-B14F-4D97-AF65-F5344CB8AC3E}">
        <p14:creationId xmlns:p14="http://schemas.microsoft.com/office/powerpoint/2010/main" val="201703404"/>
      </p:ext>
    </p:extLst>
  </p:cSld>
  <p:clrMapOvr>
    <a:masterClrMapping/>
  </p:clrMapOvr>
  <p:transition>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8686800" cy="1173161"/>
          </a:xfrm>
        </p:spPr>
        <p:txBody>
          <a:bodyPr>
            <a:normAutofit/>
          </a:bodyPr>
          <a:lstStyle/>
          <a:p>
            <a:r>
              <a:rPr lang="en-US" dirty="0" smtClean="0">
                <a:solidFill>
                  <a:srgbClr val="4285F4"/>
                </a:solidFill>
                <a:cs typeface="Segoe UI Semibold" panose="020B0702040204020203" pitchFamily="34" charset="0"/>
              </a:rPr>
              <a:t>How should you target me?</a:t>
            </a:r>
            <a:endParaRPr lang="en-US" dirty="0">
              <a:solidFill>
                <a:srgbClr val="4285F4"/>
              </a:solidFill>
              <a:cs typeface="Segoe UI Semibold" panose="020B0702040204020203" pitchFamily="34" charset="0"/>
            </a:endParaRPr>
          </a:p>
        </p:txBody>
      </p:sp>
      <p:sp>
        <p:nvSpPr>
          <p:cNvPr id="5" name="Content Placeholder 4"/>
          <p:cNvSpPr>
            <a:spLocks noGrp="1"/>
          </p:cNvSpPr>
          <p:nvPr>
            <p:ph idx="1"/>
          </p:nvPr>
        </p:nvSpPr>
        <p:spPr>
          <a:xfrm>
            <a:off x="914400" y="1600201"/>
            <a:ext cx="7772400" cy="4525963"/>
          </a:xfrm>
        </p:spPr>
        <p:txBody>
          <a:bodyPr>
            <a:normAutofit fontScale="92500"/>
          </a:bodyPr>
          <a:lstStyle/>
          <a:p>
            <a:pPr marL="0" indent="0">
              <a:buNone/>
            </a:pPr>
            <a:r>
              <a:rPr lang="en-US" dirty="0" smtClean="0">
                <a:latin typeface="Segoe UI Light" panose="020B0502040204020203" pitchFamily="34" charset="0"/>
                <a:cs typeface="Segoe UI Light" panose="020B0502040204020203" pitchFamily="34" charset="0"/>
              </a:rPr>
              <a:t>For next two months, show me age appropriate product cross sells</a:t>
            </a:r>
          </a:p>
          <a:p>
            <a:pPr marL="0" indent="0">
              <a:buNone/>
            </a:pPr>
            <a:r>
              <a:rPr lang="en-US" dirty="0" smtClean="0">
                <a:latin typeface="Segoe UI Light" panose="020B0502040204020203" pitchFamily="34" charset="0"/>
                <a:cs typeface="Segoe UI Light" panose="020B0502040204020203" pitchFamily="34" charset="0"/>
              </a:rPr>
              <a:t>Between 3-6 months from now, show me more products that are age appropriate (like shoes because he’s going to start walking).</a:t>
            </a:r>
          </a:p>
          <a:p>
            <a:pPr marL="0" indent="0">
              <a:buNone/>
            </a:pPr>
            <a:r>
              <a:rPr lang="en-US" dirty="0" smtClean="0">
                <a:latin typeface="Segoe UI Light" panose="020B0502040204020203" pitchFamily="34" charset="0"/>
                <a:cs typeface="Segoe UI Light" panose="020B0502040204020203" pitchFamily="34" charset="0"/>
              </a:rPr>
              <a:t>Same goes for 6-12 months…</a:t>
            </a:r>
          </a:p>
          <a:p>
            <a:pPr marL="0" indent="0">
              <a:buNone/>
            </a:pPr>
            <a:r>
              <a:rPr lang="en-US" dirty="0" smtClean="0">
                <a:latin typeface="Segoe UI Light" panose="020B0502040204020203" pitchFamily="34" charset="0"/>
                <a:cs typeface="Segoe UI Light" panose="020B0502040204020203" pitchFamily="34" charset="0"/>
              </a:rPr>
              <a:t>After 12 months sell my customer information to a predatory loan shark since I’ll probably be looking for some financial assistance</a:t>
            </a:r>
          </a:p>
          <a:p>
            <a:pPr marL="0" indent="0">
              <a:buNone/>
            </a:pPr>
            <a:endParaRPr lang="en-US"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35822392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iterate type="wd">
                                    <p:tmPct val="10000"/>
                                  </p:iterate>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subTnLst>
                                    <p:animClr clrSpc="rgb" dir="cw">
                                      <p:cBhvr override="childStyle">
                                        <p:cTn dur="1" fill="hold" display="0" masterRel="nextClick" afterEffect="1"/>
                                        <p:tgtEl>
                                          <p:spTgt spid="5">
                                            <p:txEl>
                                              <p:pRg st="0" end="0"/>
                                            </p:txEl>
                                          </p:spTgt>
                                        </p:tgtEl>
                                        <p:attrNameLst>
                                          <p:attrName>ppt_c</p:attrName>
                                        </p:attrNameLst>
                                      </p:cBhvr>
                                      <p:to>
                                        <a:schemeClr val="bg2"/>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iterate type="wd">
                                    <p:tmPct val="10000"/>
                                  </p:iterate>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childTnLst>
                                  <p:subTnLst>
                                    <p:animClr clrSpc="rgb" dir="cw">
                                      <p:cBhvr override="childStyle">
                                        <p:cTn dur="1" fill="hold" display="0" masterRel="nextClick" afterEffect="1"/>
                                        <p:tgtEl>
                                          <p:spTgt spid="5">
                                            <p:txEl>
                                              <p:pRg st="1" end="1"/>
                                            </p:txEl>
                                          </p:spTgt>
                                        </p:tgtEl>
                                        <p:attrNameLst>
                                          <p:attrName>ppt_c</p:attrName>
                                        </p:attrNameLst>
                                      </p:cBhvr>
                                      <p:to>
                                        <a:schemeClr val="bg2"/>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iterate type="wd">
                                    <p:tmPct val="10000"/>
                                  </p:iterate>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1000"/>
                                        <p:tgtEl>
                                          <p:spTgt spid="5">
                                            <p:txEl>
                                              <p:pRg st="2" end="2"/>
                                            </p:txEl>
                                          </p:spTgt>
                                        </p:tgtEl>
                                      </p:cBhvr>
                                    </p:animEffect>
                                  </p:childTnLst>
                                  <p:subTnLst>
                                    <p:animClr clrSpc="rgb" dir="cw">
                                      <p:cBhvr override="childStyle">
                                        <p:cTn dur="1" fill="hold" display="0" masterRel="nextClick" afterEffect="1"/>
                                        <p:tgtEl>
                                          <p:spTgt spid="5">
                                            <p:txEl>
                                              <p:pRg st="2" end="2"/>
                                            </p:txEl>
                                          </p:spTgt>
                                        </p:tgtEl>
                                        <p:attrNameLst>
                                          <p:attrName>ppt_c</p:attrName>
                                        </p:attrNameLst>
                                      </p:cBhvr>
                                      <p:to>
                                        <a:schemeClr val="bg2"/>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iterate type="wd">
                                    <p:tmPct val="10000"/>
                                  </p:iterate>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1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4285F4"/>
        </a:solidFill>
        <a:effectLst/>
      </p:bgPr>
    </p:bg>
    <p:spTree>
      <p:nvGrpSpPr>
        <p:cNvPr id="1" name=""/>
        <p:cNvGrpSpPr/>
        <p:nvPr/>
      </p:nvGrpSpPr>
      <p:grpSpPr>
        <a:xfrm>
          <a:off x="0" y="0"/>
          <a:ext cx="0" cy="0"/>
          <a:chOff x="0" y="0"/>
          <a:chExt cx="0" cy="0"/>
        </a:xfrm>
      </p:grpSpPr>
      <p:sp>
        <p:nvSpPr>
          <p:cNvPr id="2" name="Title 1"/>
          <p:cNvSpPr txBox="1">
            <a:spLocks/>
          </p:cNvSpPr>
          <p:nvPr/>
        </p:nvSpPr>
        <p:spPr>
          <a:xfrm>
            <a:off x="822960" y="1219200"/>
            <a:ext cx="7787640" cy="2514600"/>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700" b="1" i="0" u="none" strike="noStrike" kern="1200" cap="none" spc="0" normalizeH="0" baseline="0" noProof="0" dirty="0" smtClean="0">
                <a:ln>
                  <a:noFill/>
                </a:ln>
                <a:solidFill>
                  <a:schemeClr val="bg1"/>
                </a:solidFill>
                <a:effectLst/>
                <a:uLnTx/>
                <a:uFillTx/>
                <a:latin typeface="Segoe UI" panose="020B0502040204020203" pitchFamily="34" charset="0"/>
                <a:ea typeface="Segoe UI" panose="020B0502040204020203" pitchFamily="34" charset="0"/>
                <a:cs typeface="Segoe UI" panose="020B0502040204020203" pitchFamily="34" charset="0"/>
              </a:rPr>
              <a:t>RECAP</a:t>
            </a:r>
            <a:r>
              <a:rPr kumimoji="0" lang="en-US" sz="6600" b="1" i="0" u="none" strike="noStrike" kern="1200" cap="none" spc="0" normalizeH="0" baseline="0" noProof="0" dirty="0" smtClean="0">
                <a:ln>
                  <a:noFill/>
                </a:ln>
                <a:solidFill>
                  <a:schemeClr val="bg1"/>
                </a:solidFill>
                <a:effectLst/>
                <a:uLnTx/>
                <a:uFillTx/>
                <a:latin typeface="Segoe UI" panose="020B0502040204020203" pitchFamily="34" charset="0"/>
                <a:ea typeface="Segoe UI" panose="020B0502040204020203" pitchFamily="34" charset="0"/>
                <a:cs typeface="Segoe UI" panose="020B0502040204020203" pitchFamily="34" charset="0"/>
              </a:rPr>
              <a:t>!</a:t>
            </a:r>
            <a:endParaRPr kumimoji="0" lang="en-US" sz="6600" b="1" i="0" u="none" strike="noStrike" kern="1200" cap="none" spc="0" normalizeH="0" baseline="0" noProof="0" dirty="0">
              <a:ln>
                <a:noFill/>
              </a:ln>
              <a:solidFill>
                <a:schemeClr val="bg1"/>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82933667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153400" cy="1189039"/>
          </a:xfrm>
        </p:spPr>
        <p:txBody>
          <a:bodyPr/>
          <a:lstStyle/>
          <a:p>
            <a:pPr algn="l"/>
            <a:r>
              <a:rPr lang="en-US" dirty="0">
                <a:solidFill>
                  <a:srgbClr val="4285F4"/>
                </a:solidFill>
                <a:latin typeface="Franklin Gothic Demi Cond" panose="020B0706030402020204" pitchFamily="34" charset="0"/>
              </a:rPr>
              <a:t>RECAP!</a:t>
            </a:r>
            <a:endParaRPr lang="en-US" dirty="0">
              <a:solidFill>
                <a:srgbClr val="4285F4"/>
              </a:solidFill>
            </a:endParaRPr>
          </a:p>
        </p:txBody>
      </p:sp>
      <p:sp>
        <p:nvSpPr>
          <p:cNvPr id="3" name="Content Placeholder 2"/>
          <p:cNvSpPr>
            <a:spLocks noGrp="1"/>
          </p:cNvSpPr>
          <p:nvPr>
            <p:ph idx="1"/>
          </p:nvPr>
        </p:nvSpPr>
        <p:spPr>
          <a:xfrm>
            <a:off x="457200" y="1295400"/>
            <a:ext cx="8229600" cy="5257800"/>
          </a:xfrm>
        </p:spPr>
        <p:txBody>
          <a:bodyPr>
            <a:noAutofit/>
          </a:bodyPr>
          <a:lstStyle/>
          <a:p>
            <a:pPr>
              <a:buFont typeface="Wingdings" pitchFamily="2" charset="2"/>
              <a:buChar char="ü"/>
            </a:pPr>
            <a:r>
              <a:rPr lang="en-US" dirty="0" smtClean="0">
                <a:latin typeface="Franklin Gothic Book" panose="020B0503020102020204" pitchFamily="34" charset="0"/>
              </a:rPr>
              <a:t>Plan your data collection.  Document it well.  Mission Driven segmentation capabilities will open the doors for ad-hoc insights.</a:t>
            </a:r>
          </a:p>
          <a:p>
            <a:pPr>
              <a:buFont typeface="Wingdings" pitchFamily="2" charset="2"/>
              <a:buChar char="ü"/>
            </a:pPr>
            <a:r>
              <a:rPr lang="en-US" dirty="0" smtClean="0">
                <a:latin typeface="Franklin Gothic Book" panose="020B0503020102020204" pitchFamily="34" charset="0"/>
              </a:rPr>
              <a:t>Two types of segmentation. </a:t>
            </a:r>
          </a:p>
          <a:p>
            <a:pPr>
              <a:buFont typeface="Wingdings" pitchFamily="2" charset="2"/>
              <a:buChar char="ü"/>
            </a:pPr>
            <a:r>
              <a:rPr lang="en-US" dirty="0" smtClean="0">
                <a:latin typeface="Franklin Gothic Book" panose="020B0503020102020204" pitchFamily="34" charset="0"/>
              </a:rPr>
              <a:t>Use the ABCs in all your custom reports, and include horizontal funnels.</a:t>
            </a:r>
          </a:p>
          <a:p>
            <a:pPr>
              <a:buFont typeface="Wingdings" pitchFamily="2" charset="2"/>
              <a:buChar char="ü"/>
            </a:pPr>
            <a:r>
              <a:rPr lang="en-US" dirty="0" smtClean="0">
                <a:latin typeface="Franklin Gothic Book" panose="020B0503020102020204" pitchFamily="34" charset="0"/>
              </a:rPr>
              <a:t>Hit Level Segmentation reveals INTENT.</a:t>
            </a:r>
          </a:p>
          <a:p>
            <a:pPr marL="0" indent="0">
              <a:buNone/>
            </a:pPr>
            <a:endParaRPr lang="en-US" dirty="0" smtClean="0"/>
          </a:p>
        </p:txBody>
      </p:sp>
    </p:spTree>
    <p:extLst>
      <p:ext uri="{BB962C8B-B14F-4D97-AF65-F5344CB8AC3E}">
        <p14:creationId xmlns:p14="http://schemas.microsoft.com/office/powerpoint/2010/main" val="1562338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5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5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5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5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153400" cy="1189039"/>
          </a:xfrm>
        </p:spPr>
        <p:txBody>
          <a:bodyPr/>
          <a:lstStyle/>
          <a:p>
            <a:pPr algn="l"/>
            <a:r>
              <a:rPr lang="en-US" dirty="0">
                <a:solidFill>
                  <a:srgbClr val="4285F4"/>
                </a:solidFill>
                <a:latin typeface="Franklin Gothic Demi Cond" panose="020B0706030402020204" pitchFamily="34" charset="0"/>
              </a:rPr>
              <a:t>RECAP!</a:t>
            </a:r>
            <a:endParaRPr lang="en-US" dirty="0">
              <a:solidFill>
                <a:srgbClr val="4285F4"/>
              </a:solidFill>
            </a:endParaRPr>
          </a:p>
        </p:txBody>
      </p:sp>
      <p:sp>
        <p:nvSpPr>
          <p:cNvPr id="3" name="Content Placeholder 2"/>
          <p:cNvSpPr>
            <a:spLocks noGrp="1"/>
          </p:cNvSpPr>
          <p:nvPr>
            <p:ph idx="1"/>
          </p:nvPr>
        </p:nvSpPr>
        <p:spPr>
          <a:xfrm>
            <a:off x="457200" y="1295400"/>
            <a:ext cx="8229600" cy="5257800"/>
          </a:xfrm>
        </p:spPr>
        <p:txBody>
          <a:bodyPr>
            <a:noAutofit/>
          </a:bodyPr>
          <a:lstStyle/>
          <a:p>
            <a:pPr>
              <a:buFont typeface="Wingdings" pitchFamily="2" charset="2"/>
              <a:buChar char="ü"/>
            </a:pPr>
            <a:r>
              <a:rPr lang="en-US" b="1" dirty="0">
                <a:latin typeface="Franklin Gothic Book" panose="020B0503020102020204" pitchFamily="34" charset="0"/>
              </a:rPr>
              <a:t>USERS not </a:t>
            </a:r>
            <a:r>
              <a:rPr lang="en-US" b="1" dirty="0" smtClean="0">
                <a:latin typeface="Franklin Gothic Book" panose="020B0503020102020204" pitchFamily="34" charset="0"/>
              </a:rPr>
              <a:t>sessions</a:t>
            </a:r>
            <a:r>
              <a:rPr lang="en-US" dirty="0">
                <a:latin typeface="Franklin Gothic Book" panose="020B0503020102020204" pitchFamily="34" charset="0"/>
              </a:rPr>
              <a:t> </a:t>
            </a:r>
            <a:r>
              <a:rPr lang="en-US" dirty="0" smtClean="0">
                <a:latin typeface="Franklin Gothic Book" panose="020B0503020102020204" pitchFamily="34" charset="0"/>
              </a:rPr>
              <a:t>for most of your segments </a:t>
            </a:r>
          </a:p>
          <a:p>
            <a:pPr>
              <a:buFont typeface="Wingdings" pitchFamily="2" charset="2"/>
              <a:buChar char="ü"/>
            </a:pPr>
            <a:r>
              <a:rPr lang="en-US" dirty="0" smtClean="0">
                <a:latin typeface="Franklin Gothic Book" panose="020B0503020102020204" pitchFamily="34" charset="0"/>
              </a:rPr>
              <a:t>Integrating profit metrics into your analytics tool will make sure you’re not misled by metrics such as “revenue” or “conversion rate”.</a:t>
            </a:r>
          </a:p>
          <a:p>
            <a:pPr>
              <a:buFont typeface="Wingdings" pitchFamily="2" charset="2"/>
              <a:buChar char="ü"/>
            </a:pPr>
            <a:r>
              <a:rPr lang="en-US" dirty="0" smtClean="0">
                <a:latin typeface="Franklin Gothic Book" panose="020B0503020102020204" pitchFamily="34" charset="0"/>
              </a:rPr>
              <a:t>Measure </a:t>
            </a:r>
            <a:r>
              <a:rPr lang="en-US" dirty="0">
                <a:latin typeface="Franklin Gothic Book" panose="020B0503020102020204" pitchFamily="34" charset="0"/>
              </a:rPr>
              <a:t>the </a:t>
            </a:r>
            <a:r>
              <a:rPr lang="en-US" dirty="0" smtClean="0">
                <a:latin typeface="Franklin Gothic Book" panose="020B0503020102020204" pitchFamily="34" charset="0"/>
              </a:rPr>
              <a:t>true value </a:t>
            </a:r>
            <a:r>
              <a:rPr lang="en-US" dirty="0">
                <a:latin typeface="Franklin Gothic Book" panose="020B0503020102020204" pitchFamily="34" charset="0"/>
              </a:rPr>
              <a:t>of </a:t>
            </a:r>
            <a:r>
              <a:rPr lang="en-US" dirty="0" smtClean="0">
                <a:latin typeface="Franklin Gothic Book" panose="020B0503020102020204" pitchFamily="34" charset="0"/>
              </a:rPr>
              <a:t>your media spend using </a:t>
            </a:r>
            <a:r>
              <a:rPr lang="en-US" dirty="0">
                <a:latin typeface="Franklin Gothic Book" panose="020B0503020102020204" pitchFamily="34" charset="0"/>
              </a:rPr>
              <a:t>attribution modeling </a:t>
            </a:r>
            <a:r>
              <a:rPr lang="en-US" dirty="0" smtClean="0">
                <a:latin typeface="Franklin Gothic Book" panose="020B0503020102020204" pitchFamily="34" charset="0"/>
              </a:rPr>
              <a:t>and multichannel funnel reports</a:t>
            </a:r>
            <a:r>
              <a:rPr lang="en-US" dirty="0">
                <a:latin typeface="Franklin Gothic Book" panose="020B0503020102020204" pitchFamily="34" charset="0"/>
              </a:rPr>
              <a:t>.</a:t>
            </a:r>
          </a:p>
          <a:p>
            <a:pPr marL="0" indent="0">
              <a:buNone/>
            </a:pPr>
            <a:endParaRPr lang="en-US" dirty="0" smtClean="0"/>
          </a:p>
        </p:txBody>
      </p:sp>
    </p:spTree>
    <p:extLst>
      <p:ext uri="{BB962C8B-B14F-4D97-AF65-F5344CB8AC3E}">
        <p14:creationId xmlns:p14="http://schemas.microsoft.com/office/powerpoint/2010/main" val="2903694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5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5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5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8077200" cy="1143000"/>
          </a:xfrm>
        </p:spPr>
        <p:txBody>
          <a:bodyPr/>
          <a:lstStyle/>
          <a:p>
            <a:pPr algn="l"/>
            <a:r>
              <a:rPr lang="en-US" dirty="0">
                <a:solidFill>
                  <a:srgbClr val="4285F4"/>
                </a:solidFill>
                <a:latin typeface="Franklin Gothic Demi Cond" panose="020B0706030402020204" pitchFamily="34" charset="0"/>
              </a:rPr>
              <a:t>RECAP!</a:t>
            </a:r>
            <a:endParaRPr lang="en-US" dirty="0">
              <a:solidFill>
                <a:srgbClr val="4285F4"/>
              </a:solidFill>
            </a:endParaRPr>
          </a:p>
        </p:txBody>
      </p:sp>
      <p:sp>
        <p:nvSpPr>
          <p:cNvPr id="3" name="Content Placeholder 2"/>
          <p:cNvSpPr>
            <a:spLocks noGrp="1"/>
          </p:cNvSpPr>
          <p:nvPr>
            <p:ph idx="1"/>
          </p:nvPr>
        </p:nvSpPr>
        <p:spPr>
          <a:xfrm>
            <a:off x="457200" y="1447800"/>
            <a:ext cx="8229600" cy="5334000"/>
          </a:xfrm>
        </p:spPr>
        <p:txBody>
          <a:bodyPr>
            <a:normAutofit/>
          </a:bodyPr>
          <a:lstStyle/>
          <a:p>
            <a:pPr>
              <a:buFont typeface="Wingdings" pitchFamily="2" charset="2"/>
              <a:buChar char="ü"/>
            </a:pPr>
            <a:r>
              <a:rPr lang="en-US" dirty="0" smtClean="0">
                <a:latin typeface="Franklin Gothic Book" panose="020B0503020102020204" pitchFamily="34" charset="0"/>
              </a:rPr>
              <a:t>Bid </a:t>
            </a:r>
            <a:r>
              <a:rPr lang="en-US" dirty="0">
                <a:latin typeface="Franklin Gothic Book" panose="020B0503020102020204" pitchFamily="34" charset="0"/>
              </a:rPr>
              <a:t>more aggressively on products and product categories with a high propensity for purchase (good “look to book” ratios</a:t>
            </a:r>
            <a:r>
              <a:rPr lang="en-US" dirty="0" smtClean="0">
                <a:latin typeface="Franklin Gothic Book" panose="020B0503020102020204" pitchFamily="34" charset="0"/>
              </a:rPr>
              <a:t>).</a:t>
            </a:r>
          </a:p>
          <a:p>
            <a:pPr>
              <a:buFont typeface="Wingdings" pitchFamily="2" charset="2"/>
              <a:buChar char="ü"/>
            </a:pPr>
            <a:r>
              <a:rPr lang="en-US" dirty="0" smtClean="0">
                <a:latin typeface="Franklin Gothic Book" panose="020B0503020102020204" pitchFamily="34" charset="0"/>
              </a:rPr>
              <a:t>Retarget the “interested” people on your site with time decay bid modifiers for RLSAs and Display.</a:t>
            </a:r>
          </a:p>
          <a:p>
            <a:pPr>
              <a:buFont typeface="Wingdings" pitchFamily="2" charset="2"/>
              <a:buChar char="ü"/>
            </a:pPr>
            <a:r>
              <a:rPr lang="en-US" dirty="0" smtClean="0">
                <a:latin typeface="Franklin Gothic Book" panose="020B0503020102020204" pitchFamily="34" charset="0"/>
              </a:rPr>
              <a:t>For longer campaigns, use an “on/off” approach with adds to combat banner fatigue (and set impression caps!)</a:t>
            </a:r>
          </a:p>
          <a:p>
            <a:pPr>
              <a:buFont typeface="Wingdings" pitchFamily="2" charset="2"/>
              <a:buChar char="ü"/>
            </a:pPr>
            <a:endParaRPr lang="en-US" dirty="0">
              <a:latin typeface="Franklin Gothic Book" panose="020B0503020102020204" pitchFamily="34" charset="0"/>
            </a:endParaRPr>
          </a:p>
          <a:p>
            <a:pPr>
              <a:buFont typeface="Wingdings" pitchFamily="2" charset="2"/>
              <a:buChar char="ü"/>
            </a:pPr>
            <a:endParaRPr lang="en-US" dirty="0" smtClean="0"/>
          </a:p>
          <a:p>
            <a:pPr>
              <a:buFont typeface="Wingdings" pitchFamily="2" charset="2"/>
              <a:buChar char="ü"/>
            </a:pPr>
            <a:endParaRPr lang="en-US" dirty="0" smtClean="0"/>
          </a:p>
        </p:txBody>
      </p:sp>
    </p:spTree>
    <p:extLst>
      <p:ext uri="{BB962C8B-B14F-4D97-AF65-F5344CB8AC3E}">
        <p14:creationId xmlns:p14="http://schemas.microsoft.com/office/powerpoint/2010/main" val="1903710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8077200" cy="1143000"/>
          </a:xfrm>
        </p:spPr>
        <p:txBody>
          <a:bodyPr/>
          <a:lstStyle/>
          <a:p>
            <a:pPr algn="l"/>
            <a:r>
              <a:rPr lang="en-US" dirty="0">
                <a:solidFill>
                  <a:srgbClr val="4285F4"/>
                </a:solidFill>
                <a:latin typeface="Franklin Gothic Demi Cond" panose="020B0706030402020204" pitchFamily="34" charset="0"/>
              </a:rPr>
              <a:t>RECAP!</a:t>
            </a:r>
            <a:endParaRPr lang="en-US" dirty="0">
              <a:solidFill>
                <a:srgbClr val="4285F4"/>
              </a:solidFill>
            </a:endParaRPr>
          </a:p>
        </p:txBody>
      </p:sp>
      <p:sp>
        <p:nvSpPr>
          <p:cNvPr id="3" name="Content Placeholder 2"/>
          <p:cNvSpPr>
            <a:spLocks noGrp="1"/>
          </p:cNvSpPr>
          <p:nvPr>
            <p:ph idx="1"/>
          </p:nvPr>
        </p:nvSpPr>
        <p:spPr>
          <a:xfrm>
            <a:off x="457200" y="1447800"/>
            <a:ext cx="8229600" cy="5334000"/>
          </a:xfrm>
        </p:spPr>
        <p:txBody>
          <a:bodyPr>
            <a:normAutofit lnSpcReduction="10000"/>
          </a:bodyPr>
          <a:lstStyle/>
          <a:p>
            <a:pPr>
              <a:buFont typeface="Wingdings" pitchFamily="2" charset="2"/>
              <a:buChar char="ü"/>
            </a:pPr>
            <a:r>
              <a:rPr lang="en-US" dirty="0" smtClean="0">
                <a:latin typeface="Franklin Gothic Book" panose="020B0503020102020204" pitchFamily="34" charset="0"/>
              </a:rPr>
              <a:t>Segment, segment, segment, segment, segment, segment, segment, segment, segment, </a:t>
            </a:r>
            <a:r>
              <a:rPr lang="en-US" dirty="0">
                <a:latin typeface="Franklin Gothic Book" panose="020B0503020102020204" pitchFamily="34" charset="0"/>
              </a:rPr>
              <a:t>segment, segment, segment, segment, segment, segment, segment, segment, segment, segment, segment</a:t>
            </a:r>
            <a:r>
              <a:rPr lang="en-US" dirty="0" smtClean="0">
                <a:latin typeface="Franklin Gothic Book" panose="020B0503020102020204" pitchFamily="34" charset="0"/>
              </a:rPr>
              <a:t>,</a:t>
            </a:r>
            <a:r>
              <a:rPr lang="en-US" dirty="0">
                <a:latin typeface="Franklin Gothic Book" panose="020B0503020102020204" pitchFamily="34" charset="0"/>
              </a:rPr>
              <a:t> segment, segment, segment, segment, segment, segment, segment, segment, segment, segment, segment, segment, segment, segment, segment, segment, segment, segment, segment, segment, segment, segment, segment, segment</a:t>
            </a:r>
          </a:p>
          <a:p>
            <a:pPr>
              <a:buFont typeface="Wingdings" pitchFamily="2" charset="2"/>
              <a:buChar char="ü"/>
            </a:pPr>
            <a:endParaRPr lang="en-US" dirty="0">
              <a:latin typeface="Franklin Gothic Book" panose="020B0503020102020204" pitchFamily="34" charset="0"/>
            </a:endParaRPr>
          </a:p>
          <a:p>
            <a:pPr>
              <a:buFont typeface="Wingdings" pitchFamily="2" charset="2"/>
              <a:buChar char="ü"/>
            </a:pPr>
            <a:endParaRPr lang="en-US" dirty="0" smtClean="0"/>
          </a:p>
          <a:p>
            <a:pPr>
              <a:buFont typeface="Wingdings" pitchFamily="2" charset="2"/>
              <a:buChar char="ü"/>
            </a:pPr>
            <a:endParaRPr lang="en-US" dirty="0" smtClean="0"/>
          </a:p>
        </p:txBody>
      </p:sp>
    </p:spTree>
    <p:extLst>
      <p:ext uri="{BB962C8B-B14F-4D97-AF65-F5344CB8AC3E}">
        <p14:creationId xmlns:p14="http://schemas.microsoft.com/office/powerpoint/2010/main" val="384455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iterate type="wd">
                                    <p:tmAbs val="100"/>
                                  </p:iterate>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smtClean="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Learn More At…</a:t>
            </a:r>
            <a:endParaRPr lang="en-US"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6" name="Content Placeholder 5"/>
          <p:cNvSpPr>
            <a:spLocks noGrp="1"/>
          </p:cNvSpPr>
          <p:nvPr>
            <p:ph idx="1"/>
          </p:nvPr>
        </p:nvSpPr>
        <p:spPr>
          <a:xfrm>
            <a:off x="457200" y="1920240"/>
            <a:ext cx="8229600" cy="4647534"/>
          </a:xfrm>
        </p:spPr>
        <p:txBody>
          <a:bodyPr>
            <a:normAutofit/>
          </a:bodyPr>
          <a:lstStyle/>
          <a:p>
            <a:pPr marL="0" indent="0">
              <a:buNone/>
            </a:pPr>
            <a:r>
              <a:rPr lang="en-US" sz="4000" dirty="0" smtClean="0">
                <a:solidFill>
                  <a:srgbClr val="1DD437"/>
                </a:solidFill>
                <a:latin typeface="Open Sans Extrabold" panose="020B0906030804020204" pitchFamily="34" charset="0"/>
                <a:ea typeface="Open Sans Extrabold" panose="020B0906030804020204" pitchFamily="34" charset="0"/>
                <a:cs typeface="Open Sans Extrabold" panose="020B0906030804020204" pitchFamily="34" charset="0"/>
              </a:rPr>
              <a:t>ANALYTICS-NINJA.COM</a:t>
            </a:r>
          </a:p>
          <a:p>
            <a:endParaRPr lang="en-US" sz="40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sz="4000" dirty="0" err="1" smtClean="0">
                <a:solidFill>
                  <a:schemeClr val="bg1"/>
                </a:solidFill>
                <a:latin typeface="Open Sans" panose="020B0606030504020204" pitchFamily="34" charset="0"/>
                <a:ea typeface="Open Sans" panose="020B0606030504020204" pitchFamily="34" charset="0"/>
                <a:cs typeface="Open Sans" panose="020B0606030504020204" pitchFamily="34" charset="0"/>
              </a:rPr>
              <a:t>Yehoshua</a:t>
            </a:r>
            <a:r>
              <a:rPr lang="en-US" sz="40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40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Coren</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
            </a:r>
            <a:b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40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Email: ninja@analytics-ninja.com</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
            </a:r>
            <a:b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Twitter:  @</a:t>
            </a:r>
            <a:r>
              <a:rPr lang="en-US" sz="4000" dirty="0" err="1" smtClean="0">
                <a:solidFill>
                  <a:schemeClr val="bg1"/>
                </a:solidFill>
                <a:latin typeface="Open Sans" panose="020B0606030504020204" pitchFamily="34" charset="0"/>
                <a:ea typeface="Open Sans" panose="020B0606030504020204" pitchFamily="34" charset="0"/>
                <a:cs typeface="Open Sans" panose="020B0606030504020204" pitchFamily="34" charset="0"/>
              </a:rPr>
              <a:t>analyticsninja</a:t>
            </a:r>
            <a:endPar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p:cNvPicPr>
            <a:picLocks noChangeAspect="1"/>
          </p:cNvPicPr>
          <p:nvPr/>
        </p:nvPicPr>
        <p:blipFill>
          <a:blip r:embed="rId2"/>
          <a:stretch>
            <a:fillRect/>
          </a:stretch>
        </p:blipFill>
        <p:spPr>
          <a:xfrm>
            <a:off x="5112177" y="5434150"/>
            <a:ext cx="4031823" cy="1423851"/>
          </a:xfrm>
          <a:prstGeom prst="rect">
            <a:avLst/>
          </a:prstGeom>
        </p:spPr>
      </p:pic>
    </p:spTree>
    <p:extLst>
      <p:ext uri="{BB962C8B-B14F-4D97-AF65-F5344CB8AC3E}">
        <p14:creationId xmlns:p14="http://schemas.microsoft.com/office/powerpoint/2010/main" val="314311068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18422</TotalTime>
  <Words>2429</Words>
  <Application>Microsoft Office PowerPoint</Application>
  <PresentationFormat>On-screen Show (4:3)</PresentationFormat>
  <Paragraphs>347</Paragraphs>
  <Slides>96</Slides>
  <Notes>32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96</vt:i4>
      </vt:variant>
    </vt:vector>
  </HeadingPairs>
  <TitlesOfParts>
    <vt:vector size="108" baseType="lpstr">
      <vt:lpstr>Arial</vt:lpstr>
      <vt:lpstr>Calibri</vt:lpstr>
      <vt:lpstr>Franklin Gothic Book</vt:lpstr>
      <vt:lpstr>Franklin Gothic Demi Cond</vt:lpstr>
      <vt:lpstr>Open Sans</vt:lpstr>
      <vt:lpstr>Open Sans Extrabold</vt:lpstr>
      <vt:lpstr>Segoe UI</vt:lpstr>
      <vt:lpstr>Segoe UI Light</vt:lpstr>
      <vt:lpstr>Segoe UI Semibold</vt:lpstr>
      <vt:lpstr>Segoe UI Semilight</vt:lpstr>
      <vt:lpstr>Wingdings</vt:lpstr>
      <vt:lpstr>Office Theme</vt:lpstr>
      <vt:lpstr>Strategic &amp; Tactical Implementation &amp; Analysis Techniques for Digital Analytics</vt:lpstr>
      <vt:lpstr>PowerPoint Presentation</vt:lpstr>
      <vt:lpstr>I Use Twitter @analyticsninja</vt:lpstr>
      <vt:lpstr>PowerPoint Presentation</vt:lpstr>
      <vt:lpstr>Web Analytics: Definition</vt:lpstr>
      <vt:lpstr> Strategy BEFORE  Implementation</vt:lpstr>
      <vt:lpstr>PowerPoint Presentation</vt:lpstr>
      <vt:lpstr>PowerPoint Presentation</vt:lpstr>
      <vt:lpstr>Dimensions and Metrics are the building blocks of reports –  KNOW THEM WELL</vt:lpstr>
      <vt:lpstr>PowerPoint Presentation</vt:lpstr>
      <vt:lpstr>Custom Reports Allow You To Drill down to the good stuff</vt:lpstr>
      <vt:lpstr>Custom Reports – The ABC’s</vt:lpstr>
      <vt:lpstr>Add Micro Conversions  On A Separate Tab (Metric Group)</vt:lpstr>
      <vt:lpstr>Configure Horizontal Funnels</vt:lpstr>
      <vt:lpstr>Events vs. Custom Metrics</vt:lpstr>
      <vt:lpstr>PowerPoint Presentation</vt:lpstr>
      <vt:lpstr>Custom Metrics can serve as event tracking on steroids</vt:lpstr>
      <vt:lpstr>Custom Metrics can serve as event tracking on steroids</vt:lpstr>
      <vt:lpstr>Track your top 10-15 actions with Custom Metrics</vt:lpstr>
      <vt:lpstr>Track your top 10-15 actions with Custom Metrics</vt:lpstr>
      <vt:lpstr>Calculated Metrics FTW!</vt:lpstr>
      <vt:lpstr>Add Calculated Metrics to your custom reports for insights</vt:lpstr>
      <vt:lpstr>Sort your metric to see categories with the highest level of interest</vt:lpstr>
      <vt:lpstr>Add an advanced filter to surface categories with meaningful traffic volume</vt:lpstr>
      <vt:lpstr>Add an advanced filter to surface categories with meaningful traffic volume</vt:lpstr>
      <vt:lpstr>What do to next?</vt:lpstr>
      <vt:lpstr>Avoid Data Wandering via @tgwilson</vt:lpstr>
      <vt:lpstr>PowerPoint Presentation</vt:lpstr>
      <vt:lpstr>Make sure you’re able to segment your content</vt:lpstr>
      <vt:lpstr>Use these as content groupings</vt:lpstr>
      <vt:lpstr>Look at broader business objectives over time</vt:lpstr>
      <vt:lpstr>Publishers have long term goals of increasing content consumption per user</vt:lpstr>
      <vt:lpstr>It can be easy to get stuck in the “session” mud because of GA’s defaults</vt:lpstr>
      <vt:lpstr>Use pan-session reports and user based analysis then find the segments that lead to money</vt:lpstr>
      <vt:lpstr>Better than Time on Page / Site</vt:lpstr>
      <vt:lpstr>Create Session Scoring</vt:lpstr>
      <vt:lpstr>Create Session Scoring</vt:lpstr>
      <vt:lpstr>PowerPoint Presentation</vt:lpstr>
      <vt:lpstr>Two Tiered Segmentation</vt:lpstr>
      <vt:lpstr>Customer Segmentation</vt:lpstr>
      <vt:lpstr>Customer Segmentation</vt:lpstr>
      <vt:lpstr>B2B Example</vt:lpstr>
      <vt:lpstr>PowerPoint Presentation</vt:lpstr>
      <vt:lpstr>Enhanced Ecommerce models User Options &amp; Decisions for products</vt:lpstr>
      <vt:lpstr>Limited but still useful vocabulary in  Enhanced Ecommerce</vt:lpstr>
      <vt:lpstr>Use Product Level Custom Dimensions to enhance data</vt:lpstr>
      <vt:lpstr>Product Dimensions vs. Metrics</vt:lpstr>
      <vt:lpstr>PowerPoint Presentation</vt:lpstr>
      <vt:lpstr>PowerPoint Presentation</vt:lpstr>
      <vt:lpstr>What do we do with it?</vt:lpstr>
      <vt:lpstr>Propensity for Purchase Metrics ROCK</vt:lpstr>
      <vt:lpstr>PowerPoint Presentation</vt:lpstr>
      <vt:lpstr>Product Performance Standard Metrics</vt:lpstr>
      <vt:lpstr>PowerPoint Presentation</vt:lpstr>
      <vt:lpstr>PowerPoint Presentation</vt:lpstr>
      <vt:lpstr>Use Profit Metrics</vt:lpstr>
      <vt:lpstr>What do we do with it?</vt:lpstr>
      <vt:lpstr>Smart Data Layer =&gt; Smart Decisions</vt:lpstr>
      <vt:lpstr>Smart Data Layer =&gt; Smart Decisions</vt:lpstr>
      <vt:lpstr>Smart Data Layer =&gt; Smart Decisions</vt:lpstr>
      <vt:lpstr>PowerPoint Presentation</vt:lpstr>
      <vt:lpstr>With analytics we measure specific actions (read: intent) taken at a specific times</vt:lpstr>
      <vt:lpstr>With analytics we measure specific actions (read: intent) taken at a specific times</vt:lpstr>
      <vt:lpstr>PowerPoint Presentation</vt:lpstr>
      <vt:lpstr>Dimensions + Metrics  #measure intent</vt:lpstr>
      <vt:lpstr>Dimensions + Metrics  #measure intent</vt:lpstr>
      <vt:lpstr>Dimensions + Metrics  #measure intent</vt:lpstr>
      <vt:lpstr>Intent, Intent, Intent</vt:lpstr>
      <vt:lpstr>USERs Not Sessions</vt:lpstr>
      <vt:lpstr>Apply This Segment to ANY Report</vt:lpstr>
      <vt:lpstr>PowerPoint Presentation</vt:lpstr>
      <vt:lpstr>This is a typical remarketing list</vt:lpstr>
      <vt:lpstr>However, there is an important segment of people we want to influence</vt:lpstr>
      <vt:lpstr>How do we know who’s interested?</vt:lpstr>
      <vt:lpstr>Micro-conversions as indication of interest and potential value</vt:lpstr>
      <vt:lpstr>Sessions of customers who did not purchase during that session</vt:lpstr>
      <vt:lpstr>Let’s break that down into time cohorts </vt:lpstr>
      <vt:lpstr>Choose appropriate membership durations for your remarketing lists</vt:lpstr>
      <vt:lpstr>Choose appropriate membership durations for your remarketing lists</vt:lpstr>
      <vt:lpstr>Time Decay Decreasing Bid Modifiers</vt:lpstr>
      <vt:lpstr>Fight Banner Fatigue</vt:lpstr>
      <vt:lpstr>Targeting Using Time Cohorts</vt:lpstr>
      <vt:lpstr>PowerPoint Presentation</vt:lpstr>
      <vt:lpstr>What do we know about my purchase?</vt:lpstr>
      <vt:lpstr>Remarketing Action Items</vt:lpstr>
      <vt:lpstr>How to remarket to parents</vt:lpstr>
      <vt:lpstr>He’s 4 months old</vt:lpstr>
      <vt:lpstr>Measuring people’s actions on the website can be used to build remarketing lists</vt:lpstr>
      <vt:lpstr>What do we know about my purchase?</vt:lpstr>
      <vt:lpstr>How should you target me?</vt:lpstr>
      <vt:lpstr>PowerPoint Presentation</vt:lpstr>
      <vt:lpstr>RECAP!</vt:lpstr>
      <vt:lpstr>RECAP!</vt:lpstr>
      <vt:lpstr>RECAP!</vt:lpstr>
      <vt:lpstr>RECAP!</vt:lpstr>
      <vt:lpstr>Learn More At…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Yehoshua</dc:creator>
  <cp:lastModifiedBy>Yehoshua Coren</cp:lastModifiedBy>
  <cp:revision>182</cp:revision>
  <dcterms:created xsi:type="dcterms:W3CDTF">2014-10-21T12:52:25Z</dcterms:created>
  <dcterms:modified xsi:type="dcterms:W3CDTF">2016-05-11T14:51:23Z</dcterms:modified>
</cp:coreProperties>
</file>